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7" r:id="rId3"/>
    <p:sldId id="257" r:id="rId4"/>
    <p:sldId id="263" r:id="rId5"/>
    <p:sldId id="269" r:id="rId6"/>
    <p:sldId id="264" r:id="rId7"/>
    <p:sldId id="260" r:id="rId8"/>
    <p:sldId id="265" r:id="rId9"/>
    <p:sldId id="261" r:id="rId10"/>
    <p:sldId id="266" r:id="rId11"/>
    <p:sldId id="262" r:id="rId12"/>
    <p:sldId id="268" r:id="rId13"/>
    <p:sldId id="270" r:id="rId1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Ref idx="1002">
        <a:schemeClr val="bg1"/>
      </p:bgRef>
    </p:bg>
    <p:spTree>
      <p:nvGrpSpPr>
        <p:cNvPr id="1" name=""/>
        <p:cNvGrpSpPr/>
        <p:nvPr/>
      </p:nvGrpSpPr>
      <p:grpSpPr>
        <a:xfrm>
          <a:off x="0" y="0"/>
          <a:ext cx="0" cy="0"/>
          <a:chOff x="0" y="0"/>
          <a:chExt cx="0" cy="0"/>
        </a:xfrm>
      </p:grpSpPr>
      <p:sp>
        <p:nvSpPr>
          <p:cNvPr id="8" name="Téglalap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Egyenes összekötő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Cím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hu-HU" smtClean="0"/>
              <a:t>Mintacím szerkesztése</a:t>
            </a:r>
            <a:endParaRPr kumimoji="0" lang="en-US"/>
          </a:p>
        </p:txBody>
      </p:sp>
      <p:sp>
        <p:nvSpPr>
          <p:cNvPr id="25" name="Alcím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31" name="Dátum hely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D9329AC-5A30-4572-8802-36A56E8E7A10}" type="datetimeFigureOut">
              <a:rPr lang="hu-HU" smtClean="0"/>
              <a:pPr/>
              <a:t>2013.12.01.</a:t>
            </a:fld>
            <a:endParaRPr lang="hu-HU"/>
          </a:p>
        </p:txBody>
      </p:sp>
      <p:sp>
        <p:nvSpPr>
          <p:cNvPr id="18" name="Élőláb hely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hu-HU"/>
          </a:p>
        </p:txBody>
      </p:sp>
      <p:sp>
        <p:nvSpPr>
          <p:cNvPr id="29" name="Dia számának hely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D4119F0-1460-4E41-8473-C45426E138B2}"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553200" y="274955"/>
            <a:ext cx="1524000" cy="5851525"/>
          </a:xfrm>
        </p:spPr>
        <p:txBody>
          <a:bodyPr vert="eaVert" ancho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42"/>
            <a:ext cx="6019800" cy="5851525"/>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a:xfrm>
            <a:off x="4242816" y="6557946"/>
            <a:ext cx="2002464" cy="226902"/>
          </a:xfrm>
        </p:spPr>
        <p:txBody>
          <a:bodyPr/>
          <a:lstStyle>
            <a:extLst/>
          </a:lstStyle>
          <a:p>
            <a:fld id="{4D9329AC-5A30-4572-8802-36A56E8E7A10}" type="datetimeFigureOut">
              <a:rPr lang="hu-HU" smtClean="0"/>
              <a:pPr/>
              <a:t>2013.12.01.</a:t>
            </a:fld>
            <a:endParaRPr lang="hu-HU"/>
          </a:p>
        </p:txBody>
      </p:sp>
      <p:sp>
        <p:nvSpPr>
          <p:cNvPr id="5" name="Élőláb helye 4"/>
          <p:cNvSpPr>
            <a:spLocks noGrp="1"/>
          </p:cNvSpPr>
          <p:nvPr>
            <p:ph type="ftr" sz="quarter" idx="11"/>
          </p:nvPr>
        </p:nvSpPr>
        <p:spPr>
          <a:xfrm>
            <a:off x="457200" y="6556248"/>
            <a:ext cx="3657600" cy="228600"/>
          </a:xfrm>
        </p:spPr>
        <p:txBody>
          <a:bodyPr/>
          <a:lstStyle>
            <a:extLst/>
          </a:lstStyle>
          <a:p>
            <a:endParaRPr lang="hu-HU"/>
          </a:p>
        </p:txBody>
      </p:sp>
      <p:sp>
        <p:nvSpPr>
          <p:cNvPr id="6" name="Dia számának hely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D4119F0-1460-4E41-8473-C45426E138B2}"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1">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hu-HU" smtClean="0"/>
              <a:t>Mintacím szerkesztése</a:t>
            </a:r>
            <a:endParaRPr kumimoji="0" lang="en-US"/>
          </a:p>
        </p:txBody>
      </p:sp>
      <p:sp>
        <p:nvSpPr>
          <p:cNvPr id="3" name="Szöveg hely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D9329AC-5A30-4572-8802-36A56E8E7A10}" type="datetimeFigureOut">
              <a:rPr lang="hu-HU" smtClean="0"/>
              <a:pPr/>
              <a:t>2013.12.01.</a:t>
            </a:fld>
            <a:endParaRPr lang="hu-HU"/>
          </a:p>
        </p:txBody>
      </p:sp>
      <p:sp>
        <p:nvSpPr>
          <p:cNvPr id="5" name="Élőláb hely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hu-HU"/>
          </a:p>
        </p:txBody>
      </p:sp>
      <p:sp>
        <p:nvSpPr>
          <p:cNvPr id="6" name="Dia számának helye 5"/>
          <p:cNvSpPr>
            <a:spLocks noGrp="1"/>
          </p:cNvSpPr>
          <p:nvPr>
            <p:ph type="sldNum" sz="quarter" idx="12"/>
          </p:nvPr>
        </p:nvSpPr>
        <p:spPr>
          <a:xfrm>
            <a:off x="6733952" y="6555112"/>
            <a:ext cx="588336" cy="228600"/>
          </a:xfrm>
        </p:spPr>
        <p:txBody>
          <a:bodyPr/>
          <a:lstStyle>
            <a:extLst/>
          </a:lstStyle>
          <a:p>
            <a:fld id="{1D4119F0-1460-4E41-8473-C45426E138B2}"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nchor="b"/>
          <a:lstStyle>
            <a:lvl1pPr>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solidFill>
                  <a:schemeClr val="tx2"/>
                </a:solidFill>
              </a:defRPr>
            </a:lvl1pPr>
            <a:extLst/>
          </a:lstStyle>
          <a:p>
            <a:fld id="{4D9329AC-5A30-4572-8802-36A56E8E7A10}" type="datetimeFigureOut">
              <a:rPr lang="hu-HU" smtClean="0"/>
              <a:pPr/>
              <a:t>2013.12.01.</a:t>
            </a:fld>
            <a:endParaRPr lang="hu-HU"/>
          </a:p>
        </p:txBody>
      </p:sp>
      <p:sp>
        <p:nvSpPr>
          <p:cNvPr id="3" name="Élőláb helye 2"/>
          <p:cNvSpPr>
            <a:spLocks noGrp="1"/>
          </p:cNvSpPr>
          <p:nvPr>
            <p:ph type="ftr" sz="quarter" idx="11"/>
          </p:nvPr>
        </p:nvSpPr>
        <p:spPr/>
        <p:txBody>
          <a:bodyPr/>
          <a:lstStyle>
            <a:lvl1pPr>
              <a:defRPr>
                <a:solidFill>
                  <a:schemeClr val="tx2"/>
                </a:solidFill>
              </a:defRPr>
            </a:lvl1pPr>
            <a:extLst/>
          </a:lstStyle>
          <a:p>
            <a:endParaRPr lang="hu-HU"/>
          </a:p>
        </p:txBody>
      </p:sp>
      <p:sp>
        <p:nvSpPr>
          <p:cNvPr id="4" name="Dia számának helye 3"/>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hu-HU" smtClean="0"/>
              <a:t>Mintacím szerkesztése</a:t>
            </a:r>
            <a:endParaRPr kumimoji="0" lang="en-US"/>
          </a:p>
        </p:txBody>
      </p:sp>
      <p:sp>
        <p:nvSpPr>
          <p:cNvPr id="3" name="Szöveg hely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D4119F0-1460-4E41-8473-C45426E138B2}"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bg>
      <p:bgRef idx="1002">
        <a:schemeClr val="bg2"/>
      </p:bgRef>
    </p:bg>
    <p:spTree>
      <p:nvGrpSpPr>
        <p:cNvPr id="1" name=""/>
        <p:cNvGrpSpPr/>
        <p:nvPr/>
      </p:nvGrpSpPr>
      <p:grpSpPr>
        <a:xfrm>
          <a:off x="0" y="0"/>
          <a:ext cx="0" cy="0"/>
          <a:chOff x="0" y="0"/>
          <a:chExt cx="0" cy="0"/>
        </a:xfrm>
      </p:grpSpPr>
      <p:sp>
        <p:nvSpPr>
          <p:cNvPr id="8" name="Téglalap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Téglalap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Cím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hu-HU" smtClean="0"/>
              <a:t>Mintacím szerkesztése</a:t>
            </a:r>
            <a:endParaRPr kumimoji="0" lang="en-US" dirty="0"/>
          </a:p>
        </p:txBody>
      </p:sp>
      <p:sp>
        <p:nvSpPr>
          <p:cNvPr id="4" name="Szöveg hely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hu-HU" smtClean="0"/>
              <a:t>Mintaszöveg szerkesztése</a:t>
            </a:r>
          </a:p>
        </p:txBody>
      </p:sp>
      <p:sp>
        <p:nvSpPr>
          <p:cNvPr id="5" name="Dátum helye 4"/>
          <p:cNvSpPr>
            <a:spLocks noGrp="1"/>
          </p:cNvSpPr>
          <p:nvPr>
            <p:ph type="dt" sz="half" idx="10"/>
          </p:nvPr>
        </p:nvSpPr>
        <p:spPr/>
        <p:txBody>
          <a:bodyPr/>
          <a:lstStyle>
            <a:extLst/>
          </a:lstStyle>
          <a:p>
            <a:fld id="{4D9329AC-5A30-4572-8802-36A56E8E7A10}" type="datetimeFigureOut">
              <a:rPr lang="hu-HU" smtClean="0"/>
              <a:pPr/>
              <a:t>2013.12.01.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D4119F0-1460-4E41-8473-C45426E138B2}" type="slidenum">
              <a:rPr lang="hu-HU" smtClean="0"/>
              <a:pPr/>
              <a:t>‹#›</a:t>
            </a:fld>
            <a:endParaRPr lang="hu-HU"/>
          </a:p>
        </p:txBody>
      </p:sp>
      <p:sp>
        <p:nvSpPr>
          <p:cNvPr id="10" name="Kép hely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hu-HU" smtClean="0"/>
              <a:t>Kép beszúrásához kattintson az ikonra</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églalap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Cím hely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hu-HU" smtClean="0"/>
              <a:t>Mintacím szerkesztése</a:t>
            </a:r>
            <a:endParaRPr kumimoji="0" lang="en-US"/>
          </a:p>
        </p:txBody>
      </p:sp>
      <p:sp>
        <p:nvSpPr>
          <p:cNvPr id="31" name="Szöveg hely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7" name="Dátum hely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D9329AC-5A30-4572-8802-36A56E8E7A10}" type="datetimeFigureOut">
              <a:rPr lang="hu-HU" smtClean="0"/>
              <a:pPr/>
              <a:t>2013.12.01.</a:t>
            </a:fld>
            <a:endParaRPr lang="hu-HU"/>
          </a:p>
        </p:txBody>
      </p:sp>
      <p:sp>
        <p:nvSpPr>
          <p:cNvPr id="4" name="Élőláb hely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hu-HU"/>
          </a:p>
        </p:txBody>
      </p:sp>
      <p:sp>
        <p:nvSpPr>
          <p:cNvPr id="16" name="Dia számának hely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D4119F0-1460-4E41-8473-C45426E138B2}"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dirty="0" smtClean="0"/>
              <a:t>DECEMBER </a:t>
            </a:r>
            <a:r>
              <a:rPr lang="hu-HU" dirty="0" smtClean="0"/>
              <a:t>3.</a:t>
            </a:r>
            <a:br>
              <a:rPr lang="hu-HU" dirty="0" smtClean="0"/>
            </a:br>
            <a:r>
              <a:rPr lang="hu-HU" dirty="0" smtClean="0"/>
              <a:t>A FOGYATÉKKAL ÉLŐK </a:t>
            </a:r>
            <a:r>
              <a:rPr lang="hu-HU" dirty="0" smtClean="0"/>
              <a:t>VILÁGNAPJA</a:t>
            </a:r>
            <a:br>
              <a:rPr lang="hu-HU" dirty="0" smtClean="0"/>
            </a:br>
            <a:r>
              <a:rPr lang="hu-HU" sz="2700" dirty="0" smtClean="0"/>
              <a:t>A másság elfogadása</a:t>
            </a:r>
            <a:r>
              <a:rPr lang="hu-HU" dirty="0" smtClean="0"/>
              <a:t/>
            </a:r>
            <a:br>
              <a:rPr lang="hu-HU" dirty="0" smtClean="0"/>
            </a:br>
            <a:endParaRPr lang="hu-HU" dirty="0"/>
          </a:p>
        </p:txBody>
      </p:sp>
      <p:sp>
        <p:nvSpPr>
          <p:cNvPr id="3" name="Alcím 2"/>
          <p:cNvSpPr>
            <a:spLocks noGrp="1"/>
          </p:cNvSpPr>
          <p:nvPr>
            <p:ph type="subTitle" idx="1"/>
          </p:nvPr>
        </p:nvSpPr>
        <p:spPr>
          <a:xfrm>
            <a:off x="3354442" y="4357694"/>
            <a:ext cx="5114778" cy="1428760"/>
          </a:xfrm>
        </p:spPr>
        <p:txBody>
          <a:bodyPr>
            <a:normAutofit/>
          </a:bodyPr>
          <a:lstStyle/>
          <a:p>
            <a:r>
              <a:rPr lang="hu-HU" dirty="0" smtClean="0"/>
              <a:t/>
            </a:r>
            <a:br>
              <a:rPr lang="hu-HU" dirty="0" smtClean="0"/>
            </a:br>
            <a:r>
              <a:rPr lang="hu-HU" dirty="0" smtClean="0"/>
              <a:t>Szerkesztette: </a:t>
            </a:r>
            <a:r>
              <a:rPr lang="hu-HU" dirty="0" err="1" smtClean="0"/>
              <a:t>dr</a:t>
            </a:r>
            <a:r>
              <a:rPr lang="hu-HU" dirty="0" smtClean="0"/>
              <a:t> Lázár </a:t>
            </a:r>
            <a:r>
              <a:rPr lang="hu-HU" dirty="0" err="1" smtClean="0"/>
              <a:t>Sarnyai</a:t>
            </a:r>
            <a:r>
              <a:rPr lang="hu-HU" dirty="0" smtClean="0"/>
              <a:t> Nóra</a:t>
            </a:r>
            <a:br>
              <a:rPr lang="hu-HU" dirty="0" smtClean="0"/>
            </a:br>
            <a:r>
              <a:rPr lang="hu-HU" dirty="0" smtClean="0"/>
              <a:t>2013</a:t>
            </a:r>
            <a:endParaRPr lang="hu-HU" dirty="0" smtClean="0"/>
          </a:p>
          <a:p>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blind care vector - stock vector"/>
          <p:cNvPicPr/>
          <p:nvPr/>
        </p:nvPicPr>
        <p:blipFill>
          <a:blip r:embed="rId2"/>
          <a:srcRect/>
          <a:stretch>
            <a:fillRect/>
          </a:stretch>
        </p:blipFill>
        <p:spPr bwMode="auto">
          <a:xfrm>
            <a:off x="4572000" y="1214422"/>
            <a:ext cx="3286148" cy="4429156"/>
          </a:xfrm>
          <a:prstGeom prst="rect">
            <a:avLst/>
          </a:prstGeom>
          <a:noFill/>
          <a:ln w="9525">
            <a:noFill/>
            <a:miter lim="800000"/>
            <a:headEnd/>
            <a:tailEnd/>
          </a:ln>
        </p:spPr>
      </p:pic>
      <p:pic>
        <p:nvPicPr>
          <p:cNvPr id="4" name="Kép 3" descr="Illustration of a Blind Boy Being Guided by a Seeing Eye Dog - stock vector"/>
          <p:cNvPicPr/>
          <p:nvPr/>
        </p:nvPicPr>
        <p:blipFill>
          <a:blip r:embed="rId3"/>
          <a:srcRect/>
          <a:stretch>
            <a:fillRect/>
          </a:stretch>
        </p:blipFill>
        <p:spPr bwMode="auto">
          <a:xfrm>
            <a:off x="500034" y="1190625"/>
            <a:ext cx="3643338" cy="44767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0" dirty="0" smtClean="0"/>
              <a:t>A másság elfogadása</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Ugyanakkor viszont érdemes őszintén beszélni a gyerekekkel az emberek különbözőségéről, az ő szintjükön elmagyarázva, hogy miért nem lát valaki vagy miért ül kerekes székben, esetleg miért beszél idegen nyelvet és hord számunkra szokatlan öltözetet. Bátorítsuk arra a kicsiket, hogy játsszanak a tőlük valamilyen szempontból különböző gyerekekkel, bár ez biztosan nem okoz nehézséget, a gyerekek még nyíltan közelednek mindenkihez, ha nem riasztjuk el őket előre. A másság természetességét egyébként a saját családunk példáján is demonstrálhatjuk, különösen, ha több gyerekünk van. Elmondhatjuk a gyerekeknek, hogy bár nagyon sok mindenben különböznek egymástól, mi mégis egyformán és nagyon szeretjük őket, elfogadjuk a személyiségüket, hiszen minden ember értékes. </a:t>
            </a:r>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Conceptual image, Love handicapped person. Hands with hearts isolated on white with blue wheelchair icon in the middle. - stock photo"/>
          <p:cNvPicPr/>
          <p:nvPr/>
        </p:nvPicPr>
        <p:blipFill>
          <a:blip r:embed="rId2"/>
          <a:srcRect/>
          <a:stretch>
            <a:fillRect/>
          </a:stretch>
        </p:blipFill>
        <p:spPr bwMode="auto">
          <a:xfrm>
            <a:off x="428596" y="1214422"/>
            <a:ext cx="4786346" cy="4476750"/>
          </a:xfrm>
          <a:prstGeom prst="rect">
            <a:avLst/>
          </a:prstGeom>
          <a:noFill/>
          <a:ln w="9525">
            <a:noFill/>
            <a:miter lim="800000"/>
            <a:headEnd/>
            <a:tailEnd/>
          </a:ln>
        </p:spPr>
      </p:pic>
      <p:pic>
        <p:nvPicPr>
          <p:cNvPr id="3" name="Kép 2" descr="http://thumb7.shutterstock.com/photos/thumb_small/417514/160756391.jpg"/>
          <p:cNvPicPr/>
          <p:nvPr/>
        </p:nvPicPr>
        <p:blipFill>
          <a:blip r:embed="rId3"/>
          <a:srcRect/>
          <a:stretch>
            <a:fillRect/>
          </a:stretch>
        </p:blipFill>
        <p:spPr bwMode="auto">
          <a:xfrm>
            <a:off x="5429256" y="1214422"/>
            <a:ext cx="2357454" cy="457203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0" dirty="0" smtClean="0"/>
              <a:t>A másság elfogadása</a:t>
            </a:r>
            <a:endParaRPr lang="hu-HU" dirty="0"/>
          </a:p>
        </p:txBody>
      </p:sp>
      <p:sp>
        <p:nvSpPr>
          <p:cNvPr id="3" name="Tartalom helye 2"/>
          <p:cNvSpPr>
            <a:spLocks noGrp="1"/>
          </p:cNvSpPr>
          <p:nvPr>
            <p:ph idx="1"/>
          </p:nvPr>
        </p:nvSpPr>
        <p:spPr/>
        <p:txBody>
          <a:bodyPr/>
          <a:lstStyle/>
          <a:p>
            <a:r>
              <a:rPr lang="hu-HU" dirty="0" smtClean="0"/>
              <a:t>Amennyiben felkeltettük érdeklődését a témával kapcsolatban </a:t>
            </a:r>
            <a:r>
              <a:rPr lang="hu-HU" smtClean="0"/>
              <a:t>kérjük hallgassa </a:t>
            </a:r>
            <a:r>
              <a:rPr lang="hu-HU" dirty="0" smtClean="0"/>
              <a:t>meg Egészségházunk pszichológusának – Kasza Annának előadását a Panda rádió egészségügyi rovatában illetve olvassa el </a:t>
            </a:r>
            <a:r>
              <a:rPr lang="hu-HU" dirty="0" err="1" smtClean="0"/>
              <a:t>dr</a:t>
            </a:r>
            <a:r>
              <a:rPr lang="hu-HU" dirty="0" smtClean="0"/>
              <a:t> Vörös </a:t>
            </a:r>
            <a:r>
              <a:rPr lang="hu-HU" dirty="0" err="1" smtClean="0"/>
              <a:t>Szekula</a:t>
            </a:r>
            <a:r>
              <a:rPr lang="hu-HU" dirty="0" smtClean="0"/>
              <a:t> Ildikó írását a Kanizsai Újság hasábjain.</a:t>
            </a: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http://thumb1.shutterstock.com/photos/thumb_small/775441/121187878.jpg"/>
          <p:cNvPicPr/>
          <p:nvPr/>
        </p:nvPicPr>
        <p:blipFill>
          <a:blip r:embed="rId2"/>
          <a:srcRect/>
          <a:stretch>
            <a:fillRect/>
          </a:stretch>
        </p:blipFill>
        <p:spPr bwMode="auto">
          <a:xfrm>
            <a:off x="1285852" y="785794"/>
            <a:ext cx="5786478" cy="571504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28596" y="285728"/>
            <a:ext cx="7239000" cy="1143000"/>
          </a:xfrm>
        </p:spPr>
        <p:txBody>
          <a:bodyPr/>
          <a:lstStyle/>
          <a:p>
            <a:r>
              <a:rPr lang="hu-HU" b="0" dirty="0" smtClean="0"/>
              <a:t>A másság elfogadása</a:t>
            </a:r>
            <a:endParaRPr lang="hu-HU" b="0" dirty="0"/>
          </a:p>
        </p:txBody>
      </p:sp>
      <p:sp>
        <p:nvSpPr>
          <p:cNvPr id="3" name="Tartalom helye 2"/>
          <p:cNvSpPr>
            <a:spLocks noGrp="1"/>
          </p:cNvSpPr>
          <p:nvPr>
            <p:ph idx="1"/>
          </p:nvPr>
        </p:nvSpPr>
        <p:spPr/>
        <p:txBody>
          <a:bodyPr>
            <a:normAutofit fontScale="92500" lnSpcReduction="20000"/>
          </a:bodyPr>
          <a:lstStyle/>
          <a:p>
            <a:r>
              <a:rPr lang="hu-HU" dirty="0" smtClean="0"/>
              <a:t>A másság elfogadását, a toleranciára nevelést nem lehet elég korán elkezdeni. Hazánkban a gyermekgondozási és oktatási intézményekben nem túlzottan jellemző a fogyatékos gyerekek integrációja, ami egyfelől érthető, hiszen ehhez szükség van a pedagógusok speciális szaktudására, eszközökre, illetve bizonyos esetekben - mozgássérült kicsiknél - fizikai átalakításokat is el kell(</a:t>
            </a:r>
            <a:r>
              <a:rPr lang="hu-HU" dirty="0" err="1" smtClean="0"/>
              <a:t>ene</a:t>
            </a:r>
            <a:r>
              <a:rPr lang="hu-HU" dirty="0" smtClean="0"/>
              <a:t>) végezni az épületekben. Erre pedig nem mindig áll rendelkezésre megfelelő erőforrás. Másfelől viszont ez az a szociális tér, ahol a gyerekek sok időt töltenek, sok új hatás éri őket, így az óvodában-iskolában észrevétlenül tanulhatnák meg a másság elfogadását.</a:t>
            </a:r>
            <a:br>
              <a:rPr lang="hu-HU" dirty="0" smtClean="0"/>
            </a:br>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descr="Little baby boy with Down syndrome painting finger paints on white paper with a smile. Happiness is in creativity. - stock photo"/>
          <p:cNvPicPr/>
          <p:nvPr/>
        </p:nvPicPr>
        <p:blipFill>
          <a:blip r:embed="rId2"/>
          <a:srcRect/>
          <a:stretch>
            <a:fillRect/>
          </a:stretch>
        </p:blipFill>
        <p:spPr bwMode="auto">
          <a:xfrm>
            <a:off x="1357290" y="857232"/>
            <a:ext cx="4857784" cy="5143536"/>
          </a:xfrm>
          <a:prstGeom prst="rect">
            <a:avLst/>
          </a:prstGeom>
          <a:noFill/>
          <a:ln w="9525">
            <a:noFill/>
            <a:miter lim="800000"/>
            <a:headEnd/>
            <a:tailEnd/>
          </a:ln>
        </p:spPr>
      </p:pic>
      <p:pic>
        <p:nvPicPr>
          <p:cNvPr id="4" name="Kép 3" descr="Happy mother and baby with Down syndrome are lying on the grass in the park. Summer holiday. - stock photo"/>
          <p:cNvPicPr/>
          <p:nvPr/>
        </p:nvPicPr>
        <p:blipFill>
          <a:blip r:embed="rId3"/>
          <a:srcRect/>
          <a:stretch>
            <a:fillRect/>
          </a:stretch>
        </p:blipFill>
        <p:spPr bwMode="auto">
          <a:xfrm>
            <a:off x="6786578" y="1071546"/>
            <a:ext cx="1076325" cy="952500"/>
          </a:xfrm>
          <a:prstGeom prst="rect">
            <a:avLst/>
          </a:prstGeom>
          <a:noFill/>
          <a:ln w="9525">
            <a:noFill/>
            <a:miter lim="800000"/>
            <a:headEnd/>
            <a:tailEnd/>
          </a:ln>
        </p:spPr>
      </p:pic>
      <p:pic>
        <p:nvPicPr>
          <p:cNvPr id="5" name="Kép 4" descr="http://thumb9.shutterstock.com/photos/thumb_small/88022/116209582.jpg"/>
          <p:cNvPicPr/>
          <p:nvPr/>
        </p:nvPicPr>
        <p:blipFill>
          <a:blip r:embed="rId4"/>
          <a:srcRect/>
          <a:stretch>
            <a:fillRect/>
          </a:stretch>
        </p:blipFill>
        <p:spPr bwMode="auto">
          <a:xfrm>
            <a:off x="6715140" y="4500570"/>
            <a:ext cx="1023938" cy="1143008"/>
          </a:xfrm>
          <a:prstGeom prst="rect">
            <a:avLst/>
          </a:prstGeom>
          <a:noFill/>
          <a:ln w="9525">
            <a:noFill/>
            <a:miter lim="800000"/>
            <a:headEnd/>
            <a:tailEnd/>
          </a:ln>
        </p:spPr>
      </p:pic>
      <p:pic>
        <p:nvPicPr>
          <p:cNvPr id="6" name="Kép 5" descr="http://thumb10.shutterstock.com/photos/thumb_small/88022/88022,1329859558,7.jpg"/>
          <p:cNvPicPr/>
          <p:nvPr/>
        </p:nvPicPr>
        <p:blipFill>
          <a:blip r:embed="rId5"/>
          <a:srcRect/>
          <a:stretch>
            <a:fillRect/>
          </a:stretch>
        </p:blipFill>
        <p:spPr bwMode="auto">
          <a:xfrm>
            <a:off x="6715140" y="2786058"/>
            <a:ext cx="952500" cy="876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0" dirty="0" smtClean="0"/>
              <a:t>A másság elfogadása</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Ezért az élet első éveiben jórészt a szülőkre, a családra hárul az a feladat, hogy a kisgyerekből elfogadó gondolkodású, embertársai másságát tisztelő személyiséget neveljenek. A tolerancia természetesen nemcsak a testi vagy szellemi fogyatékkal élőkre terjed ki, hanem a más nemzetiségű, más bőrszínű vagy más vallású emberekre is. A másság elfogadása azt jelenti, hogy képesek vagyunk tanulni másoktól és tudunk velük együttműködni, mert képesek vagyunk a megértés által áthidalni a köztünk lévő különbségeket. A toleráns ember elutasítja a sztereotípiákat, mert azok semmit sem mondanak az egyénről, ehelyett az egyes ember megismerésére törekszik, ilyen értelemben tehát tolerancia az előítéletek megszüntetése ellen is hat.</a:t>
            </a:r>
            <a:br>
              <a:rPr lang="hu-HU" dirty="0" smtClean="0"/>
            </a:br>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Woman in wheelchair with laptop computer - stock photo"/>
          <p:cNvPicPr/>
          <p:nvPr/>
        </p:nvPicPr>
        <p:blipFill>
          <a:blip r:embed="rId2"/>
          <a:srcRect/>
          <a:stretch>
            <a:fillRect/>
          </a:stretch>
        </p:blipFill>
        <p:spPr bwMode="auto">
          <a:xfrm>
            <a:off x="428596" y="928670"/>
            <a:ext cx="5786463" cy="4095768"/>
          </a:xfrm>
          <a:prstGeom prst="rect">
            <a:avLst/>
          </a:prstGeom>
          <a:noFill/>
          <a:ln w="9525">
            <a:noFill/>
            <a:miter lim="800000"/>
            <a:headEnd/>
            <a:tailEnd/>
          </a:ln>
        </p:spPr>
      </p:pic>
      <p:pic>
        <p:nvPicPr>
          <p:cNvPr id="4" name="Kép 3" descr="http://thumb7.shutterstock.com/photos/thumb_small/540784/135078149.jpg"/>
          <p:cNvPicPr/>
          <p:nvPr/>
        </p:nvPicPr>
        <p:blipFill>
          <a:blip r:embed="rId3"/>
          <a:srcRect/>
          <a:stretch>
            <a:fillRect/>
          </a:stretch>
        </p:blipFill>
        <p:spPr bwMode="auto">
          <a:xfrm>
            <a:off x="5500694" y="3071810"/>
            <a:ext cx="2500330" cy="250033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0" dirty="0" smtClean="0"/>
              <a:t>A másság elfogadása</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Amikor toleránsak vagyunk, akkor úgy bánunk embertársainkkal, ahogyan mi is szeretnénk, hogy mások bánjanak velünk. Kisgyermekektől - életkori sajátosságok miatt - még teljesen normális az önző és nem belátó viselkedés, de az empátia ilyenkor kezd kialakulni bennük, és ez a tolerancia egyik alapja. Az a gyerek, aki meleg, elfogadó, szeretetteljes családban nő fel és megtapasztalja az "ősbizalmat" az édesanyjával való kapcsolatban, az kevéssé valószínű, hogy bántó módon fog társaihoz viszonyulni. Ha képes beleképzelni magát mások helyzetébe, akkor vélhetően toleránsan is fog viselkedni velük.</a:t>
            </a:r>
            <a:br>
              <a:rPr lang="hu-HU" dirty="0" smtClean="0"/>
            </a:b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descr="Close-up Of Hearing Aid On The Man's Ear - stock photo"/>
          <p:cNvPicPr/>
          <p:nvPr/>
        </p:nvPicPr>
        <p:blipFill>
          <a:blip r:embed="rId2"/>
          <a:srcRect/>
          <a:stretch>
            <a:fillRect/>
          </a:stretch>
        </p:blipFill>
        <p:spPr bwMode="auto">
          <a:xfrm>
            <a:off x="928662" y="785794"/>
            <a:ext cx="6429420" cy="514353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0" dirty="0" smtClean="0"/>
              <a:t>A másság elfogadása</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Mint minden mélyen a személyiségünkben gyökerező viselkedésformát, a toleranciát is szinte észrevétlenül, utánzás útján tanuljuk meg gyermekkorunkban. Már a beszélni nem tudó gyermek is figyeli és utánozza szüleit. A kicsik értékrendje a családjuk értékrendjét és viselkedését tükrözi vissza. A felnőtteknek ügyelniük kell arra, hogy hogyan beszélnek a valamilyen szempontból különböző emberekről. A mások testi fogyatékosságát, bőrszínét, vallását kigúnyoló viccek például ártatlannak tűnhetnek, de beleplántálhatják a gyerek agyába, hogy az ilyen stílus megengedett.</a:t>
            </a:r>
            <a:br>
              <a:rPr lang="hu-HU" dirty="0" smtClean="0"/>
            </a:br>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ényűző">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ényűző">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ényűző">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59</TotalTime>
  <Words>572</Words>
  <Application>Microsoft Office PowerPoint</Application>
  <PresentationFormat>Diavetítés a képernyőre (4:3 oldalarány)</PresentationFormat>
  <Paragraphs>14</Paragraphs>
  <Slides>13</Slides>
  <Notes>0</Notes>
  <HiddenSlides>0</HiddenSlides>
  <MMClips>0</MMClips>
  <ScaleCrop>false</ScaleCrop>
  <HeadingPairs>
    <vt:vector size="4" baseType="variant">
      <vt:variant>
        <vt:lpstr>Téma</vt:lpstr>
      </vt:variant>
      <vt:variant>
        <vt:i4>1</vt:i4>
      </vt:variant>
      <vt:variant>
        <vt:lpstr>Diacímek</vt:lpstr>
      </vt:variant>
      <vt:variant>
        <vt:i4>13</vt:i4>
      </vt:variant>
    </vt:vector>
  </HeadingPairs>
  <TitlesOfParts>
    <vt:vector size="14" baseType="lpstr">
      <vt:lpstr>Fényűző</vt:lpstr>
      <vt:lpstr>DECEMBER 3. A FOGYATÉKKAL ÉLŐK VILÁGNAPJA A másság elfogadása </vt:lpstr>
      <vt:lpstr>2. dia</vt:lpstr>
      <vt:lpstr>A másság elfogadása</vt:lpstr>
      <vt:lpstr>4. dia</vt:lpstr>
      <vt:lpstr>A másság elfogadása</vt:lpstr>
      <vt:lpstr>6. dia</vt:lpstr>
      <vt:lpstr>A másság elfogadása</vt:lpstr>
      <vt:lpstr>8. dia</vt:lpstr>
      <vt:lpstr>A másság elfogadása</vt:lpstr>
      <vt:lpstr>10. dia</vt:lpstr>
      <vt:lpstr>A másság elfogadása</vt:lpstr>
      <vt:lpstr>12. dia</vt:lpstr>
      <vt:lpstr>A másság elfogadása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alinori</dc:creator>
  <cp:lastModifiedBy>alinori</cp:lastModifiedBy>
  <cp:revision>16</cp:revision>
  <dcterms:created xsi:type="dcterms:W3CDTF">2013-12-01T13:46:07Z</dcterms:created>
  <dcterms:modified xsi:type="dcterms:W3CDTF">2013-12-01T14:53:05Z</dcterms:modified>
</cp:coreProperties>
</file>