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  <p:sldId id="271" r:id="rId17"/>
    <p:sldId id="270" r:id="rId18"/>
    <p:sldId id="275" r:id="rId19"/>
    <p:sldId id="273" r:id="rId20"/>
    <p:sldId id="274" r:id="rId2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Átellenes sarkain kerekített téglalap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036A4C2-B4B7-4953-A246-E3E91183E9D2}" type="datetimeFigureOut">
              <a:rPr lang="hu-HU" smtClean="0"/>
              <a:pPr/>
              <a:t>2013.12.27.</a:t>
            </a:fld>
            <a:endParaRPr lang="hu-HU"/>
          </a:p>
        </p:txBody>
      </p:sp>
      <p:sp>
        <p:nvSpPr>
          <p:cNvPr id="11" name="Dia számának hely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65A1313-B79B-42A6-B367-61609D5DAEE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2" name="Élőláb helye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36A4C2-B4B7-4953-A246-E3E91183E9D2}" type="datetimeFigureOut">
              <a:rPr lang="hu-HU" smtClean="0"/>
              <a:pPr/>
              <a:t>2013.12.27.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A1313-B79B-42A6-B367-61609D5DAE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36A4C2-B4B7-4953-A246-E3E91183E9D2}" type="datetimeFigureOut">
              <a:rPr lang="hu-HU" smtClean="0"/>
              <a:pPr/>
              <a:t>2013.12.27.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A1313-B79B-42A6-B367-61609D5DAE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36A4C2-B4B7-4953-A246-E3E91183E9D2}" type="datetimeFigureOut">
              <a:rPr lang="hu-HU" smtClean="0"/>
              <a:pPr/>
              <a:t>2013.12.27.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A1313-B79B-42A6-B367-61609D5DAE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036A4C2-B4B7-4953-A246-E3E91183E9D2}" type="datetimeFigureOut">
              <a:rPr lang="hu-HU" smtClean="0"/>
              <a:pPr/>
              <a:t>2013.12.27.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65A1313-B79B-42A6-B367-61609D5DAEE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36A4C2-B4B7-4953-A246-E3E91183E9D2}" type="datetimeFigureOut">
              <a:rPr lang="hu-HU" smtClean="0"/>
              <a:pPr/>
              <a:t>2013.12.27.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65A1313-B79B-42A6-B367-61609D5DAEE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églalap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36A4C2-B4B7-4953-A246-E3E91183E9D2}" type="datetimeFigureOut">
              <a:rPr lang="hu-HU" smtClean="0"/>
              <a:pPr/>
              <a:t>2013.12.27.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65A1313-B79B-42A6-B367-61609D5DAE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36A4C2-B4B7-4953-A246-E3E91183E9D2}" type="datetimeFigureOut">
              <a:rPr lang="hu-HU" smtClean="0"/>
              <a:pPr/>
              <a:t>2013.12.27.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A1313-B79B-42A6-B367-61609D5DAEE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36A4C2-B4B7-4953-A246-E3E91183E9D2}" type="datetimeFigureOut">
              <a:rPr lang="hu-HU" smtClean="0"/>
              <a:pPr/>
              <a:t>2013.12.27.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A1313-B79B-42A6-B367-61609D5DAE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9" name="Dátum helye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036A4C2-B4B7-4953-A246-E3E91183E9D2}" type="datetimeFigureOut">
              <a:rPr lang="hu-HU" smtClean="0"/>
              <a:pPr/>
              <a:t>2013.12.27.</a:t>
            </a:fld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65A1313-B79B-42A6-B367-61609D5DAEE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3" name="Kép helye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hu-H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Kép beszúrásához kattintson az ikonra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036A4C2-B4B7-4953-A246-E3E91183E9D2}" type="datetimeFigureOut">
              <a:rPr lang="hu-HU" smtClean="0"/>
              <a:pPr/>
              <a:t>2013.12.27.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65A1313-B79B-42A6-B367-61609D5DAEE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Átellenes sarkain kerekített téglalap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036A4C2-B4B7-4953-A246-E3E91183E9D2}" type="datetimeFigureOut">
              <a:rPr lang="hu-HU" smtClean="0"/>
              <a:pPr/>
              <a:t>2013.12.27.</a:t>
            </a:fld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65A1313-B79B-42A6-B367-61609D5DAEE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2014. JANUÁR 31.- ORSZÁGOS DOHÁNYZÁSELLENES NAP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Szerkesztette: </a:t>
            </a:r>
            <a:r>
              <a:rPr lang="hu-HU" dirty="0" err="1" smtClean="0"/>
              <a:t>dr</a:t>
            </a:r>
            <a:r>
              <a:rPr lang="hu-HU" dirty="0" smtClean="0"/>
              <a:t> Lázár </a:t>
            </a:r>
            <a:r>
              <a:rPr lang="hu-HU" dirty="0" err="1" smtClean="0"/>
              <a:t>Sarnyai</a:t>
            </a:r>
            <a:r>
              <a:rPr lang="hu-HU" dirty="0" smtClean="0"/>
              <a:t> Nóra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/>
              <a:t>Szénmonoxid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smtClean="0"/>
              <a:t>A tökéletlen égés során keletkezik. Mérgező gáz. A mérgezés alapja, hogy a vérben az oxigénszállító molekulához, a hemoglobinhoz kötődik. A kötődése sokkal erősebb az oxigénénél, ezért sokkal tovább a kötésben marad, és megakadályozza ezzel a megfelelő oxigénszállítást.  </a:t>
            </a:r>
          </a:p>
          <a:p>
            <a:r>
              <a:rPr lang="hu-HU" dirty="0" smtClean="0"/>
              <a:t>Nem csak dohányzás során keletkezik, hanem szinte mindenhol, ahol égési folyamat megy végbe, pl. fűtés, autók kipufogógáza ...stb. Ezért a vér szénmonoxid szintje nem csak dohányosokban emelkedett, hanem pl. a nagyvárosok lakóiban is. Viszont amíg egy városlakó embernél a </a:t>
            </a:r>
            <a:r>
              <a:rPr lang="hu-HU" dirty="0" err="1" smtClean="0"/>
              <a:t>CO-hemoglobin</a:t>
            </a:r>
            <a:r>
              <a:rPr lang="hu-HU" dirty="0" smtClean="0"/>
              <a:t> aránya 5 %, addig egy dohányosnál ez 15 % (a normál érték 0,25-2 % között van). 15-20 %-os értéknél már megjelennek a mérgezés első tünetei, és a 60 %-nál pedig beáll a fulladás.</a:t>
            </a:r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/>
              <a:t>Kátrány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 A kátrány az égés során keletkező anyagok sokaságát jelenti. Ez a füst alkotóeleme, tehát a dohányzás során a tüdőbe bejut és ott lerakódik. Ezért ez felelős a rákkeltő hatásért, de emellett a lerakódott kátrány számos más elváltozást is okoz a tüdőben. Egyes számítások szerint egy, napi 20 szálat elszívó dohányos ember tüdejében 10 év alatt 2 kg kátrány rakódik le. </a:t>
            </a:r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infovilag.hu/data/images/2009-07/dohanyzas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928670"/>
            <a:ext cx="4214842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rc_mi" descr="http://orvosilexikon.hu/mediashare/qf/jjvoczafhlrzc6ruczlxbprgkvq6ch-pre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928670"/>
            <a:ext cx="4071966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b="1" dirty="0" smtClean="0"/>
              <a:t>A dohányzás, mint drog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smtClean="0"/>
              <a:t>A dohányzás során a nikotin alakítja ki a függőséget. A nikotin az egyik legártalmasabb, nagy addiktív potenciállal rendelkező drog. (Ez azt jelenti, hogy nagyon könnyen erős függőséget alakít ki.) Egyes vizsgálatok szerint, azok a dohányosok, akik legalább négy szál cigarettát elszívnak 85-90 %-ban válnak rendszeres dohányossá, lesznek nikotinfüggők. </a:t>
            </a:r>
            <a:br>
              <a:rPr lang="hu-HU" dirty="0" smtClean="0"/>
            </a:br>
            <a:r>
              <a:rPr lang="hu-HU" dirty="0" smtClean="0"/>
              <a:t>A dohányzás esetében nincs olyan dózis, amely még ne lenne egészségkárosító. Mind testi, mind lelki függőséget kialakít.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https://encrypted-tbn2.gstatic.com/images?q=tbn:ANd9GcTfYjHKW5PZt-juepf_VNFrhiR-CTSstVvO4YwDszo_9oytNJN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1" y="1142984"/>
            <a:ext cx="7143800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/>
              <a:t>A dohányzás, mint drog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Elvonási tünetei az utolsó </a:t>
            </a:r>
            <a:r>
              <a:rPr lang="hu-HU" b="1" dirty="0" smtClean="0"/>
              <a:t>cigaretta</a:t>
            </a:r>
            <a:r>
              <a:rPr lang="hu-HU" dirty="0" smtClean="0"/>
              <a:t> elszívása után 24 órával jelentkeznek. Éhség, ingerlékenység, indulatosság, szorongás, koncentráció-gyengeség, nyugtalanság, csökkent szívműködés, növekvő étvágy és testsúly képében. </a:t>
            </a:r>
            <a:br>
              <a:rPr lang="hu-HU" dirty="0" smtClean="0"/>
            </a:br>
            <a:r>
              <a:rPr lang="hu-HU" dirty="0" smtClean="0"/>
              <a:t>A függőség kialakításáért a szociális megerősítők mellett a nikotinfüggőség kialakulása tehető felelőssé. </a:t>
            </a:r>
            <a:br>
              <a:rPr lang="hu-HU" dirty="0" smtClean="0"/>
            </a:br>
            <a:r>
              <a:rPr lang="hu-HU" dirty="0" smtClean="0"/>
              <a:t>A dohányzásról való leszokás a megfelelő segítség nélkül, nagyon nehéz.</a:t>
            </a:r>
            <a:endParaRPr lang="hu-H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https://encrypted-tbn3.gstatic.com/images?q=tbn:ANd9GcQ9o0IM6TGngqYix4eNW-XdYZjnvVEjHKCB31VP24B9OBCO0cDj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928670"/>
            <a:ext cx="6858047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/>
              <a:t>Ha most abbahagyja...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hu-HU" b="1" dirty="0" smtClean="0"/>
              <a:t>20 perc</a:t>
            </a:r>
            <a:r>
              <a:rPr lang="hu-HU" dirty="0" smtClean="0"/>
              <a:t> múlva visszatér a normális vérnyomás és pulzus értéke. </a:t>
            </a:r>
          </a:p>
          <a:p>
            <a:pPr lvl="0"/>
            <a:r>
              <a:rPr lang="hu-HU" b="1" dirty="0" smtClean="0"/>
              <a:t>8 óra</a:t>
            </a:r>
            <a:r>
              <a:rPr lang="hu-HU" dirty="0" smtClean="0"/>
              <a:t> múlva a vér nikotin- és szénmonoxidszintje a felére csökken, az oxigénszint visszatér a normál értékre. </a:t>
            </a:r>
          </a:p>
          <a:p>
            <a:pPr lvl="0"/>
            <a:r>
              <a:rPr lang="hu-HU" b="1" dirty="0" smtClean="0"/>
              <a:t>24 óra</a:t>
            </a:r>
            <a:r>
              <a:rPr lang="hu-HU" dirty="0" smtClean="0"/>
              <a:t> múlva a szervezetből kiürül a szénmonoxid, a tüdő kezd megtisztulni a dohányzás okozta lerakódásoktól. </a:t>
            </a:r>
          </a:p>
          <a:p>
            <a:pPr lvl="0"/>
            <a:r>
              <a:rPr lang="hu-HU" b="1" dirty="0" smtClean="0"/>
              <a:t>48 óra</a:t>
            </a:r>
            <a:r>
              <a:rPr lang="hu-HU" dirty="0" smtClean="0"/>
              <a:t> múlva a szervezetből teljesen kiürül a nikotin. Jelentősen nő az íz- és szagérzékelés. </a:t>
            </a:r>
          </a:p>
          <a:p>
            <a:pPr lvl="0"/>
            <a:r>
              <a:rPr lang="hu-HU" b="1" dirty="0" smtClean="0"/>
              <a:t>72 óra </a:t>
            </a:r>
            <a:r>
              <a:rPr lang="hu-HU" dirty="0" smtClean="0"/>
              <a:t>múlva a légzés könnyebbé válik, a hörgők ellazulnak és megnő energiaszintjük. </a:t>
            </a:r>
          </a:p>
          <a:p>
            <a:pPr lvl="0"/>
            <a:r>
              <a:rPr lang="hu-HU" b="1" dirty="0" smtClean="0"/>
              <a:t>4-12 hét</a:t>
            </a:r>
            <a:r>
              <a:rPr lang="hu-HU" dirty="0" smtClean="0"/>
              <a:t> múlva javul a vérkeringés. </a:t>
            </a:r>
          </a:p>
          <a:p>
            <a:pPr lvl="0"/>
            <a:r>
              <a:rPr lang="hu-HU" b="1" dirty="0" smtClean="0"/>
              <a:t>3-9 hónap</a:t>
            </a:r>
            <a:r>
              <a:rPr lang="hu-HU" dirty="0" smtClean="0"/>
              <a:t> múlva enyhülnek a légzési problémák, a köhögés, a fulladás. A tüdőfunkció akár 10 %-kal is javul. </a:t>
            </a:r>
          </a:p>
          <a:p>
            <a:pPr lvl="0"/>
            <a:r>
              <a:rPr lang="hu-HU" b="1" dirty="0" smtClean="0"/>
              <a:t>5 év</a:t>
            </a:r>
            <a:r>
              <a:rPr lang="hu-HU" dirty="0" smtClean="0"/>
              <a:t> múlva a szívinfarktus kialakulásának kockázata felére csökken, mint egy dohányosnál. </a:t>
            </a:r>
          </a:p>
          <a:p>
            <a:r>
              <a:rPr lang="hu-HU" b="1" dirty="0" smtClean="0"/>
              <a:t>10 év</a:t>
            </a:r>
            <a:r>
              <a:rPr lang="hu-HU" dirty="0" smtClean="0"/>
              <a:t> múlva a tüdőrák kialakulásának kockázata a dohányosokéhoz képest a felére csökken. A szívinfarktus kialakulásának kockázata visszatér a nemdohányzók szintjére</a:t>
            </a:r>
            <a:endParaRPr lang="hu-H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s.tf.rs/2012/09/06/bljak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000108"/>
            <a:ext cx="6858048" cy="4762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u-HU" dirty="0" smtClean="0"/>
              <a:t>Együtt könnyebb…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A </a:t>
            </a:r>
            <a:r>
              <a:rPr lang="hu-HU" dirty="0" err="1" smtClean="0"/>
              <a:t>magyarkanizsai</a:t>
            </a:r>
            <a:r>
              <a:rPr lang="hu-HU" dirty="0" smtClean="0"/>
              <a:t> Egészségház szeretne segítséget nyújtani a dohányzásról való leszokásban.</a:t>
            </a:r>
          </a:p>
          <a:p>
            <a:r>
              <a:rPr lang="hu-HU" dirty="0" err="1" smtClean="0"/>
              <a:t>Dr</a:t>
            </a:r>
            <a:r>
              <a:rPr lang="hu-HU" dirty="0" smtClean="0"/>
              <a:t> </a:t>
            </a:r>
            <a:r>
              <a:rPr lang="hu-HU" dirty="0" err="1" smtClean="0"/>
              <a:t>Nada</a:t>
            </a:r>
            <a:r>
              <a:rPr lang="hu-HU" dirty="0" smtClean="0"/>
              <a:t> Jaki</a:t>
            </a:r>
            <a:r>
              <a:rPr lang="sr-Latn-RS" dirty="0" smtClean="0"/>
              <a:t>ć</a:t>
            </a:r>
            <a:r>
              <a:rPr lang="hu-HU" dirty="0" smtClean="0"/>
              <a:t> </a:t>
            </a:r>
            <a:r>
              <a:rPr lang="hu-HU" dirty="0" err="1" smtClean="0"/>
              <a:t>pneumoftiziológus</a:t>
            </a:r>
            <a:r>
              <a:rPr lang="hu-HU" dirty="0" smtClean="0"/>
              <a:t> vezetésével már évek óta működik a dohányzás abbahagyását segítő tanácsadó szolgálat, mely 14-19 h között vehető igénybe minden hónap első csütörtökén illetve munkanapokon a délelőtti órákban 11 után. 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m.blog.hu/mu/munkahelyiterror/image/uj/dohanyzas%20%283%2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857232"/>
            <a:ext cx="6643734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https://encrypted-tbn1.gstatic.com/images?q=tbn:ANd9GcSJftVKfM43FTUN7a1-OwsJjGRumpB3QaEKzZ2PyF0rX-OxiufGa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71546"/>
            <a:ext cx="700092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/>
              <a:t>Bevezetőként…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Szerbiában a felmérések szerint a felnőtt lakosság körében a férfiak 38,1 százaléka, a nőknek pedig majd 30 százaléka rendszeresen dohányzik. </a:t>
            </a:r>
            <a:br>
              <a:rPr lang="hu-HU" dirty="0" smtClean="0"/>
            </a:b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/>
              <a:t>A dohányfüst jellemzői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smtClean="0"/>
              <a:t>A füstnek kb. az 1/3-át szívja be a dohányos, ezt kb. harmadrészben tudja megszűrni a füstszűrő, vagyis a füst 1/9-e jut a dohányosba és 2/3-át juttatja a környezetének. </a:t>
            </a:r>
          </a:p>
          <a:p>
            <a:r>
              <a:rPr lang="hu-HU" dirty="0" smtClean="0"/>
              <a:t>A környezetbe jutó füst nagy része két szívás között keletkező ún. mellékfüst. Ilyenkor az égés alacsonyabb hőmérsékleten megy végbe, ún. tökéletlenebb égés, és ezért rákkeltő anyag tartalma nagyobb, mint a főfüsté. Fontos még tudni, hogy a cigaretta a vége felé egyre inkább erősödik, nagyobb lesz a nikotintartalma és töményebben tartalmazza az égéstermékeket, mint az elején. Tehát a zugdohányos kisgyerekek azon szokása, hogy az eldobott csikkek utolsó slukkjait elszívják sokkal károsabb, mint ha egy egész cigiből szívnának egy-egy slukkot.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mentomental.hu/images/dohanyzas-ellenes-kampanyok-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142984"/>
            <a:ext cx="6572295" cy="457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/>
              <a:t>A dohányfüst részei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dohányfüstöt kb. 4000 anyag alkotja, ebből 40 bizonyítottan rákkeltő (ezek főleg úgynevezett aromás szénhidrogének: 2-naftil-amin, 4-aminodifenil, </a:t>
            </a:r>
            <a:r>
              <a:rPr lang="hu-HU" dirty="0" err="1" smtClean="0"/>
              <a:t>benz</a:t>
            </a:r>
            <a:r>
              <a:rPr lang="hu-HU" dirty="0" smtClean="0"/>
              <a:t>(a)antracén, </a:t>
            </a:r>
            <a:r>
              <a:rPr lang="hu-HU" dirty="0" err="1" smtClean="0"/>
              <a:t>benzo</a:t>
            </a:r>
            <a:r>
              <a:rPr lang="hu-HU" dirty="0" smtClean="0"/>
              <a:t>(a)pirén, </a:t>
            </a:r>
            <a:r>
              <a:rPr lang="hu-HU" dirty="0" err="1" smtClean="0"/>
              <a:t>benz</a:t>
            </a:r>
            <a:r>
              <a:rPr lang="hu-HU" dirty="0" smtClean="0"/>
              <a:t>(a)pirén... ). Ezek közül háromról fogunk részletesen említést tenni.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/>
              <a:t>Nikotin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smtClean="0"/>
              <a:t>Ez az anyag felelős a függőség kialakításáért. Dohányzás során a tüdőbe, onnan a vérbe, majd az agyba jut. </a:t>
            </a:r>
          </a:p>
          <a:p>
            <a:r>
              <a:rPr lang="hu-HU" dirty="0" smtClean="0"/>
              <a:t>Az </a:t>
            </a:r>
            <a:r>
              <a:rPr lang="hu-HU" u="sng" dirty="0" smtClean="0"/>
              <a:t>ideg-izom átmenetre</a:t>
            </a:r>
            <a:r>
              <a:rPr lang="hu-HU" dirty="0" smtClean="0"/>
              <a:t> kifejtett hatását inkább csak mérgezés során lehet tapasztalni, Hatása eleinte serkentő, majd mintegy kihasználva minden serkentési lehetőséget bénítja az izmokat. Ezért pl. mérgezés során leáll a légzés, mert megbénul a rekeszizom, és hát nélküle nem megy.</a:t>
            </a:r>
          </a:p>
          <a:p>
            <a:r>
              <a:rPr lang="hu-HU" dirty="0" smtClean="0"/>
              <a:t>Viszont ami számunkra igazán fontos és ami miatt a dohányosok élnek vele az a </a:t>
            </a:r>
            <a:r>
              <a:rPr lang="hu-HU" u="sng" dirty="0" smtClean="0"/>
              <a:t>központi idegrendszerre</a:t>
            </a:r>
            <a:r>
              <a:rPr lang="hu-HU" dirty="0" smtClean="0"/>
              <a:t> (=agy) kifejtett hatása. Itt is jellemző a kettős serkentő majd bénító hatás. Felszabadít különféle hírvivőanyagokat, amelyek az agy különböző pontjain különbözőképpen hatnak. Amit ebből észrevesz, aki dohányzik: eleinte enyhe serkentő hatás (éberebbnek érzi magát a használó), majd gátló hatás, </a:t>
            </a:r>
            <a:r>
              <a:rPr lang="hu-HU" dirty="0" err="1" smtClean="0"/>
              <a:t>stresszoldás</a:t>
            </a:r>
            <a:r>
              <a:rPr lang="hu-HU" dirty="0" smtClean="0"/>
              <a:t>, feszültségcsökkentés. </a:t>
            </a:r>
            <a:br>
              <a:rPr lang="hu-HU" dirty="0" smtClean="0"/>
            </a:br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algn="l"/>
            <a:r>
              <a:rPr lang="hu-HU" dirty="0" smtClean="0"/>
              <a:t>Nikotin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A nikotin valójában méreg, halálos adagja 20-60 mg. (Méreg az az anyag, amelynek viszonylag kis egyszeri adagja is a szervezetbe jutva annak pusztulását idézheti elő.) Az égő dohánylevél nikotintartalmának 30-60 %-a kerül a füstbe, ebből a dohányzás módjától függően (hányszor, mekkorákat szívunk, mennyire szívjuk le a tüdőbe a füstöt) 20-90 % szívódik fel. A felszívódott mennyiség nagymértékben függ a használt termék nikotintartalmától. Szivar esetében elérheti a 10-40 mg-ot is. </a:t>
            </a:r>
            <a:br>
              <a:rPr lang="hu-HU" dirty="0" smtClean="0"/>
            </a:br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/>
              <a:t>Nikotin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Egy cigaretta 2 mg-os nikotintartalmának mondjuk 50 %-a kerül a füstbe, az 1 mg, ennek mondjuk 50%-a felszívódik, az 0.5 mg cigarettánként. Akkor ötven db cigarettából már be lehet vinni egy halálos adagot.</a:t>
            </a:r>
          </a:p>
          <a:p>
            <a:r>
              <a:rPr lang="hu-HU" dirty="0" smtClean="0"/>
              <a:t>Vagyis egy erős dohányos a halálos adag többszörösét juttatja be naponta a szervezetébe. Hogy miért nem hal akkor meg? Egyrészt azért, mert a szervezete hozzászokik az egyre nagyobb nikotinmennyiséghez, emiatt lesznek majd leszokáskor elvonási tünetei. Másrészt viszont azért nem, mert nem egyszerre juttatja be a szervezetébe ezt a mennyiséget, így a nikotin egy része már kiürül, mire az új cigi nikotintartalma felszívódik.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űhely">
  <a:themeElements>
    <a:clrScheme name="Fényűző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űhel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űhel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83</TotalTime>
  <Words>976</Words>
  <Application>Microsoft Office PowerPoint</Application>
  <PresentationFormat>Diavetítés a képernyőre (4:3 oldalarány)</PresentationFormat>
  <Paragraphs>40</Paragraphs>
  <Slides>20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1" baseType="lpstr">
      <vt:lpstr>Műhely</vt:lpstr>
      <vt:lpstr>2014. JANUÁR 31.- ORSZÁGOS DOHÁNYZÁSELLENES NAP</vt:lpstr>
      <vt:lpstr>2. dia</vt:lpstr>
      <vt:lpstr>Bevezetőként…</vt:lpstr>
      <vt:lpstr>A dohányfüst jellemzői</vt:lpstr>
      <vt:lpstr>5. dia</vt:lpstr>
      <vt:lpstr>A dohányfüst részei</vt:lpstr>
      <vt:lpstr>Nikotin</vt:lpstr>
      <vt:lpstr>Nikotin</vt:lpstr>
      <vt:lpstr>Nikotin</vt:lpstr>
      <vt:lpstr>Szénmonoxid</vt:lpstr>
      <vt:lpstr>Kátrány</vt:lpstr>
      <vt:lpstr>12. dia</vt:lpstr>
      <vt:lpstr>   A dohányzás, mint drog</vt:lpstr>
      <vt:lpstr>14. dia</vt:lpstr>
      <vt:lpstr>A dohányzás, mint drog</vt:lpstr>
      <vt:lpstr>16. dia</vt:lpstr>
      <vt:lpstr>Ha most abbahagyja... </vt:lpstr>
      <vt:lpstr>18. dia</vt:lpstr>
      <vt:lpstr>Együtt könnyebb…</vt:lpstr>
      <vt:lpstr>20.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2014. JANUÁR 31.- ORSZÁGOS DOHÁNYZÁSELLENES NAP</dc:title>
  <dc:creator>alinori</dc:creator>
  <cp:lastModifiedBy>alinori</cp:lastModifiedBy>
  <cp:revision>27</cp:revision>
  <dcterms:created xsi:type="dcterms:W3CDTF">2013-12-21T14:38:56Z</dcterms:created>
  <dcterms:modified xsi:type="dcterms:W3CDTF">2013-12-27T11:41:06Z</dcterms:modified>
</cp:coreProperties>
</file>