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7" r:id="rId5"/>
    <p:sldId id="259" r:id="rId6"/>
    <p:sldId id="262" r:id="rId7"/>
    <p:sldId id="260" r:id="rId8"/>
    <p:sldId id="27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77" r:id="rId25"/>
    <p:sldId id="281" r:id="rId26"/>
    <p:sldId id="278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C711A-568C-43B5-BC00-45FDB480A782}" type="datetimeFigureOut">
              <a:rPr lang="hu-HU" smtClean="0"/>
              <a:pPr/>
              <a:t>2014.02.13.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26F110-95DB-4E28-AAC9-B0199138690D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2014.ÁPRILIS 7.</a:t>
            </a:r>
            <a:br>
              <a:rPr lang="hu-HU" dirty="0" smtClean="0"/>
            </a:br>
            <a:r>
              <a:rPr lang="hu-HU" dirty="0" smtClean="0"/>
              <a:t>AZ EGÉSZSÉG VILÁGNAPJA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„  APRÓ TERETMÉNYEK-NAGY VESZÉLYEK ”</a:t>
            </a:r>
            <a:br>
              <a:rPr lang="hu-HU" dirty="0" smtClean="0"/>
            </a:b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Szerkesztette: </a:t>
            </a:r>
            <a:r>
              <a:rPr lang="hu-HU" dirty="0" err="1" smtClean="0"/>
              <a:t>dr</a:t>
            </a:r>
            <a:r>
              <a:rPr lang="hu-HU" dirty="0" smtClean="0"/>
              <a:t> Lázár </a:t>
            </a:r>
            <a:r>
              <a:rPr lang="hu-HU" dirty="0" err="1" smtClean="0"/>
              <a:t>Sarnyai</a:t>
            </a:r>
            <a:r>
              <a:rPr lang="hu-HU" dirty="0" smtClean="0"/>
              <a:t> Nóra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Malária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b="1" u="sng" dirty="0" smtClean="0"/>
              <a:t>Kórokozó: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malária </a:t>
            </a:r>
            <a:r>
              <a:rPr lang="hu-HU" dirty="0" err="1" smtClean="0"/>
              <a:t>plazmódium</a:t>
            </a:r>
            <a:r>
              <a:rPr lang="hu-HU" dirty="0" smtClean="0"/>
              <a:t> egysejtű parazita, amelynek több típusa van (</a:t>
            </a:r>
            <a:r>
              <a:rPr lang="hu-HU" dirty="0" err="1" smtClean="0"/>
              <a:t>P.falciparum</a:t>
            </a:r>
            <a:r>
              <a:rPr lang="hu-HU" dirty="0" smtClean="0"/>
              <a:t>, </a:t>
            </a:r>
            <a:r>
              <a:rPr lang="hu-HU" dirty="0" err="1" smtClean="0"/>
              <a:t>P.malariae</a:t>
            </a:r>
            <a:r>
              <a:rPr lang="hu-HU" dirty="0" smtClean="0"/>
              <a:t>, </a:t>
            </a:r>
            <a:r>
              <a:rPr lang="hu-HU" dirty="0" err="1" smtClean="0"/>
              <a:t>P.ovale</a:t>
            </a:r>
            <a:r>
              <a:rPr lang="hu-HU" dirty="0" smtClean="0"/>
              <a:t>, </a:t>
            </a:r>
            <a:r>
              <a:rPr lang="hu-HU" dirty="0" err="1" smtClean="0"/>
              <a:t>P.vivax</a:t>
            </a:r>
            <a:r>
              <a:rPr lang="hu-HU" dirty="0" smtClean="0"/>
              <a:t> </a:t>
            </a:r>
            <a:r>
              <a:rPr lang="hu-HU" dirty="0" err="1" smtClean="0"/>
              <a:t>P.knowlesi</a:t>
            </a:r>
            <a:r>
              <a:rPr lang="hu-HU" dirty="0" smtClean="0"/>
              <a:t>), amelyek különböző súlyosságú betegséget okoznak.</a:t>
            </a:r>
          </a:p>
          <a:p>
            <a:r>
              <a:rPr lang="hu-HU" dirty="0" smtClean="0"/>
              <a:t>Átvivői a nőnemű </a:t>
            </a:r>
            <a:r>
              <a:rPr lang="hu-HU" dirty="0" err="1" smtClean="0"/>
              <a:t>Anopheles</a:t>
            </a:r>
            <a:r>
              <a:rPr lang="hu-HU" dirty="0" smtClean="0"/>
              <a:t> moszkitók, amelyek főleg napnyugta és napkelte között csípnek.</a:t>
            </a:r>
          </a:p>
          <a:p>
            <a:r>
              <a:rPr lang="hu-HU" b="1" u="sng" dirty="0" smtClean="0"/>
              <a:t>A betegség:</a:t>
            </a:r>
            <a:br>
              <a:rPr lang="hu-HU" b="1" u="sng" dirty="0" smtClean="0"/>
            </a:br>
            <a:r>
              <a:rPr lang="hu-HU" dirty="0" smtClean="0"/>
              <a:t> 7 napos, vagy ennél hosszabb lappangási idő után kezdődik az akut lázas betegség.</a:t>
            </a:r>
          </a:p>
          <a:p>
            <a:r>
              <a:rPr lang="hu-HU" b="1" dirty="0" smtClean="0"/>
              <a:t>Tünetei:</a:t>
            </a:r>
            <a:br>
              <a:rPr lang="hu-HU" b="1" dirty="0" smtClean="0"/>
            </a:br>
            <a:r>
              <a:rPr lang="hu-HU" dirty="0" smtClean="0"/>
              <a:t>Láz, hidegrázás, izomfájdalom és gyengeség, fejfájás, hasi fájdalom, hányás, hasmenés.</a:t>
            </a:r>
            <a:br>
              <a:rPr lang="hu-HU" dirty="0" smtClean="0"/>
            </a:br>
            <a:r>
              <a:rPr lang="hu-HU" dirty="0" smtClean="0"/>
              <a:t>A lázas és lázmentes időszakok szabályosan, 48-72 óránként ismétlődnek.</a:t>
            </a:r>
            <a:br>
              <a:rPr lang="hu-HU" dirty="0" smtClean="0"/>
            </a:br>
            <a:r>
              <a:rPr lang="hu-HU" dirty="0" smtClean="0"/>
              <a:t>A legsúlyosabb tünetei a </a:t>
            </a:r>
            <a:r>
              <a:rPr lang="hu-HU" dirty="0" err="1" smtClean="0"/>
              <a:t>falciparum-</a:t>
            </a:r>
            <a:r>
              <a:rPr lang="hu-HU" dirty="0" smtClean="0"/>
              <a:t> maláriának vannak, amely, görcsöket, veseelégtelenséget, a keringés összeomlását, kómát és akár halált is okozhat.</a:t>
            </a:r>
          </a:p>
          <a:p>
            <a:r>
              <a:rPr lang="hu-HU" dirty="0" smtClean="0"/>
              <a:t>Maláriával fertőzött területen minden lázas betegséget ki kell vizsgálni, mert 24 órán belül </a:t>
            </a:r>
            <a:r>
              <a:rPr lang="hu-HU" dirty="0" err="1" smtClean="0"/>
              <a:t>anti-maláriás</a:t>
            </a:r>
            <a:r>
              <a:rPr lang="hu-HU" dirty="0" smtClean="0"/>
              <a:t> kezelést kell kapnia a betegnek.</a:t>
            </a:r>
          </a:p>
          <a:p>
            <a:r>
              <a:rPr lang="hu-HU" dirty="0" smtClean="0"/>
              <a:t>A betegség súlyosabban zajlik kisgyerekeknél, terhes nőknél, immunhiányos állapotban és időseknél.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P.ovale</a:t>
            </a:r>
            <a:r>
              <a:rPr lang="hu-HU" dirty="0" smtClean="0"/>
              <a:t> és </a:t>
            </a:r>
            <a:r>
              <a:rPr lang="hu-HU" dirty="0" err="1" smtClean="0"/>
              <a:t>P.vivax</a:t>
            </a:r>
            <a:r>
              <a:rPr lang="hu-HU" dirty="0" smtClean="0"/>
              <a:t> típusok ritkán okoznak életveszélyes megbetegedést, viszont lappangó</a:t>
            </a:r>
          </a:p>
          <a:p>
            <a:pPr>
              <a:buNone/>
            </a:pPr>
            <a:r>
              <a:rPr lang="hu-HU" dirty="0" smtClean="0"/>
              <a:t>     (alvó) formában évekig megbújhatnak a májban.</a:t>
            </a:r>
          </a:p>
          <a:p>
            <a:pPr>
              <a:buNone/>
            </a:pPr>
            <a:r>
              <a:rPr lang="hu-HU" dirty="0" smtClean="0"/>
              <a:t> 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hyfiles.org/016skeeter/images/malaria_distribution_2000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728667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Malária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b="1" u="sng" dirty="0" smtClean="0"/>
              <a:t>A területeket 4 zónára osztják: </a:t>
            </a:r>
            <a:r>
              <a:rPr lang="hu-HU" dirty="0" smtClean="0"/>
              <a:t>az 1. zónában a malária kockázata olyan csekély, hogy malária elleni gyógyszer szedését nem, csak szúnyogriasztó használatát javasolják, míg a 4. zónában a </a:t>
            </a:r>
            <a:r>
              <a:rPr lang="hu-HU" dirty="0" err="1" smtClean="0"/>
              <a:t>falciparum-</a:t>
            </a:r>
            <a:r>
              <a:rPr lang="hu-HU" dirty="0" smtClean="0"/>
              <a:t> malária illetve a gyógyszer-rezisztens malária törzsek fordulnak elő.</a:t>
            </a:r>
          </a:p>
          <a:p>
            <a:r>
              <a:rPr lang="hu-HU" dirty="0" smtClean="0"/>
              <a:t>a malária kockázata egyes országokon belül eltérő lehet. </a:t>
            </a:r>
          </a:p>
          <a:p>
            <a:r>
              <a:rPr lang="hu-HU" dirty="0" smtClean="0"/>
              <a:t>A kockázat függ még a tengerszint feletti magasságtól, az évszaktól és időjárási viszonyoktól. </a:t>
            </a:r>
          </a:p>
          <a:p>
            <a:r>
              <a:rPr lang="hu-HU" b="1" u="sng" dirty="0" smtClean="0"/>
              <a:t>Megelőzés: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Az </a:t>
            </a:r>
            <a:r>
              <a:rPr lang="hu-HU" dirty="0" err="1" smtClean="0"/>
              <a:t>anti-maláriás</a:t>
            </a:r>
            <a:r>
              <a:rPr lang="hu-HU" dirty="0" smtClean="0"/>
              <a:t> gyógyszereket orvos írja fel vényre, ami a konzultáció részét képezi.</a:t>
            </a:r>
          </a:p>
          <a:p>
            <a:r>
              <a:rPr lang="hu-HU" dirty="0" smtClean="0"/>
              <a:t>A gyógyszerek nem pusztítják el a kórokozót, csak a fejlődési ciklusát szakítják meg.</a:t>
            </a:r>
          </a:p>
          <a:p>
            <a:r>
              <a:rPr lang="hu-HU" dirty="0" smtClean="0"/>
              <a:t> A védekezés fontos része a szúnyogcsípések elkerülése (lásd: tájékoztató a szúnyogok elleni védekezésről)</a:t>
            </a:r>
          </a:p>
          <a:p>
            <a:r>
              <a:rPr lang="hu-HU" dirty="0" smtClean="0"/>
              <a:t> Pontosan tartsa be a gyógyszerszedési utasítást!</a:t>
            </a:r>
          </a:p>
          <a:p>
            <a:r>
              <a:rPr lang="hu-HU" dirty="0" smtClean="0"/>
              <a:t> Enyhe rossz közérzet nem indokolja a szedés megszakítását. Súlyosabb mellékhatások, idegrendszeri és pszichés tünetek jelentkezésekor a szedést abba kell hagyni és lehetőség szerint orvossal konzultálni a további teendőkről.</a:t>
            </a:r>
          </a:p>
          <a:p>
            <a:r>
              <a:rPr lang="hu-HU" dirty="0" smtClean="0"/>
              <a:t>Gyógyszer szedése mellett is előfordulhat maláriás megbetegedés!</a:t>
            </a:r>
          </a:p>
          <a:p>
            <a:r>
              <a:rPr lang="hu-HU" dirty="0" smtClean="0"/>
              <a:t>A maláriás területről való hazaérkezés után, minden lázas betegségnél kell zárni a malária lehetőségét. Tünetmentes utazónál nem szükséges a szűrővizsgálat elvégzése.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5400" dirty="0" smtClean="0"/>
              <a:t>Malária</a:t>
            </a:r>
            <a:endParaRPr lang="hu-HU" dirty="0"/>
          </a:p>
        </p:txBody>
      </p:sp>
      <p:pic>
        <p:nvPicPr>
          <p:cNvPr id="5" name="irc_mi" descr="http://www.lifesaversystems.com/LIFESAVER%20Blog/mosquito-48fc799e70f6892f5c6708a44bfde3a63681f80b-s6-c10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28802"/>
            <a:ext cx="40386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rc_mi" descr="http://www.sciencealert.com.au/images/stories/RAJ_CREATIONZS_Malaria_shutterstock.jpg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928803"/>
            <a:ext cx="428628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https://encrypted-tbn1.gstatic.com/images?q=tbn:ANd9GcQpGsT7dXQ9jQsnsEDPE2jyurIAstqxAqjuqPZkRT_YQ0KsWw2Z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4143380"/>
            <a:ext cx="4286280" cy="25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err="1" smtClean="0"/>
              <a:t>Bőrleishmaniasis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u="sng" dirty="0" smtClean="0"/>
              <a:t>Előfordulás:</a:t>
            </a:r>
            <a:r>
              <a:rPr lang="hu-HU" dirty="0" smtClean="0"/>
              <a:t> Közel-Kelet, Oroszország ázsiai része, Észak-Afrika, Izrael, Jordánia, Líbia, Irán, Irak, </a:t>
            </a:r>
            <a:r>
              <a:rPr lang="hu-HU" dirty="0" err="1" smtClean="0"/>
              <a:t>Szaud-Arábia</a:t>
            </a:r>
            <a:r>
              <a:rPr lang="hu-HU" dirty="0" smtClean="0"/>
              <a:t> ( városokban és félsivatagos területen is).</a:t>
            </a:r>
            <a:br>
              <a:rPr lang="hu-HU" dirty="0" smtClean="0"/>
            </a:br>
            <a:r>
              <a:rPr lang="hu-HU" dirty="0" smtClean="0"/>
              <a:t>Rágcsálók hordozzák a kórokozót és a </a:t>
            </a:r>
            <a:r>
              <a:rPr lang="hu-HU" dirty="0" err="1" smtClean="0"/>
              <a:t>pappadácsi</a:t>
            </a:r>
            <a:r>
              <a:rPr lang="hu-HU" dirty="0" smtClean="0"/>
              <a:t> szúnyogok terjesztik.</a:t>
            </a:r>
          </a:p>
          <a:p>
            <a:r>
              <a:rPr lang="hu-HU" b="1" u="sng" dirty="0" smtClean="0"/>
              <a:t>Tünetek:</a:t>
            </a:r>
            <a:r>
              <a:rPr lang="hu-HU" dirty="0" smtClean="0"/>
              <a:t> Arcon, karon makacs bőrcsomók, melyek elfekélyesedhetnek, csúnya seb maradhat utána, mely akár 1 évig is megmaradhat.</a:t>
            </a:r>
          </a:p>
          <a:p>
            <a:r>
              <a:rPr lang="hu-HU" b="1" u="sng" dirty="0" smtClean="0"/>
              <a:t>Kezelés:</a:t>
            </a:r>
            <a:r>
              <a:rPr lang="hu-HU" b="1" dirty="0" smtClean="0"/>
              <a:t> </a:t>
            </a:r>
            <a:r>
              <a:rPr lang="hu-HU" dirty="0" smtClean="0"/>
              <a:t>Antimon tartalmú készítmény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err="1" smtClean="0"/>
              <a:t>Bőrleishmaniasis</a:t>
            </a:r>
            <a:endParaRPr lang="hu-HU" sz="4000" dirty="0"/>
          </a:p>
        </p:txBody>
      </p:sp>
      <p:pic>
        <p:nvPicPr>
          <p:cNvPr id="5" name="Tartalom helye 4" descr="Gyermek b&amp;odblac;r leishmaniasis váró kezelés Kabul, Afganisztán.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414340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Tartalom helye 5" descr="A sandfly vektor Leishmania paraziták vesz vérliszt keresztül az emberi b&amp;odblac;rön.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28802"/>
            <a:ext cx="414340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b="1" u="sng" dirty="0" err="1" smtClean="0"/>
              <a:t>Viscerális</a:t>
            </a:r>
            <a:r>
              <a:rPr lang="hu-HU" sz="4000" b="1" u="sng" dirty="0" smtClean="0"/>
              <a:t> (zsigeri) </a:t>
            </a:r>
            <a:r>
              <a:rPr lang="hu-HU" sz="4000" b="1" u="sng" dirty="0" err="1" smtClean="0"/>
              <a:t>leishmaniasis</a:t>
            </a:r>
            <a:r>
              <a:rPr lang="hu-HU" sz="4000" b="1" u="sng" dirty="0" smtClean="0"/>
              <a:t> (</a:t>
            </a:r>
            <a:r>
              <a:rPr lang="hu-HU" sz="4000" b="1" u="sng" dirty="0" err="1" smtClean="0"/>
              <a:t>kala-azar</a:t>
            </a:r>
            <a:r>
              <a:rPr lang="hu-HU" sz="4000" b="1" u="sng" dirty="0" smtClean="0"/>
              <a:t>)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u="sng" dirty="0" smtClean="0"/>
              <a:t>Előfordulás</a:t>
            </a:r>
            <a:r>
              <a:rPr lang="hu-HU" u="sng" dirty="0" smtClean="0"/>
              <a:t>:</a:t>
            </a:r>
            <a:r>
              <a:rPr lang="hu-HU" dirty="0" smtClean="0"/>
              <a:t> Mediterrán országok (Spanyol-, Görög-, Olasz-, Horvát-, Törökország,  É-Afrika), Szudán, </a:t>
            </a:r>
            <a:r>
              <a:rPr lang="hu-HU" dirty="0" err="1" smtClean="0"/>
              <a:t>Brazilia</a:t>
            </a:r>
            <a:r>
              <a:rPr lang="hu-HU" dirty="0" smtClean="0"/>
              <a:t>, India, Kína</a:t>
            </a:r>
          </a:p>
          <a:p>
            <a:r>
              <a:rPr lang="hu-HU" b="1" u="sng" dirty="0" smtClean="0"/>
              <a:t>Tünetek: </a:t>
            </a:r>
            <a:r>
              <a:rPr lang="hu-HU" dirty="0" smtClean="0"/>
              <a:t>A paraziták a lép, csontvelő és a máj sejtjeit támadják meg. Gyors kezelést igényel. Gyakran téves a diagnózis, ezért gyakran halálos kimenetelű.</a:t>
            </a:r>
            <a:br>
              <a:rPr lang="hu-HU" dirty="0" smtClean="0"/>
            </a:br>
            <a:r>
              <a:rPr lang="hu-HU" dirty="0" smtClean="0"/>
              <a:t>A turisták által látogatott helyeken főleg csecsemőket, kisgyermekeket betegít meg, tünetei: hosszan elhúzódó láz, lépnagyobbodás, vérszegénység, nagy súlyvesztés.</a:t>
            </a:r>
          </a:p>
          <a:p>
            <a:r>
              <a:rPr lang="hu-HU" b="1" u="sng" dirty="0" smtClean="0"/>
              <a:t>Kezelés:</a:t>
            </a:r>
            <a:r>
              <a:rPr lang="hu-HU" u="sng" dirty="0" smtClean="0"/>
              <a:t> </a:t>
            </a:r>
            <a:r>
              <a:rPr lang="hu-HU" dirty="0" smtClean="0"/>
              <a:t>Öt vegyértékű antimont tartalmazó készítmény, </a:t>
            </a:r>
            <a:r>
              <a:rPr lang="hu-HU" dirty="0" err="1" smtClean="0"/>
              <a:t>penthamidin</a:t>
            </a:r>
            <a:r>
              <a:rPr lang="hu-HU" dirty="0" smtClean="0"/>
              <a:t>, </a:t>
            </a:r>
            <a:r>
              <a:rPr lang="hu-HU" dirty="0" err="1" smtClean="0"/>
              <a:t>Amphotericin</a:t>
            </a:r>
            <a:r>
              <a:rPr lang="hu-HU" dirty="0" smtClean="0"/>
              <a:t> B.</a:t>
            </a:r>
            <a:br>
              <a:rPr lang="hu-HU" dirty="0" smtClean="0"/>
            </a:b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u="sng" dirty="0" err="1" smtClean="0"/>
              <a:t>Nyálkahártya-leishmaniasis</a:t>
            </a:r>
            <a:r>
              <a:rPr lang="hu-HU" sz="4400" b="1" u="sng" dirty="0" smtClean="0"/>
              <a:t> (</a:t>
            </a:r>
            <a:r>
              <a:rPr lang="hu-HU" sz="4400" b="1" u="sng" dirty="0" err="1" smtClean="0"/>
              <a:t>espundia</a:t>
            </a:r>
            <a:r>
              <a:rPr lang="hu-HU" sz="4400" b="1" u="sng" dirty="0" smtClean="0"/>
              <a:t> vagy </a:t>
            </a:r>
            <a:r>
              <a:rPr lang="hu-HU" sz="4400" b="1" u="sng" dirty="0" err="1" smtClean="0"/>
              <a:t>pian</a:t>
            </a:r>
            <a:r>
              <a:rPr lang="hu-HU" sz="4400" b="1" u="sng" dirty="0" smtClean="0"/>
              <a:t> </a:t>
            </a:r>
            <a:r>
              <a:rPr lang="hu-HU" sz="4400" b="1" u="sng" dirty="0" err="1" smtClean="0"/>
              <a:t>bois</a:t>
            </a:r>
            <a:r>
              <a:rPr lang="hu-HU" sz="4400" b="1" u="sng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u="sng" dirty="0" smtClean="0"/>
              <a:t>Előfordulása:</a:t>
            </a:r>
            <a:r>
              <a:rPr lang="hu-HU" dirty="0" smtClean="0"/>
              <a:t> Dél-Amerika, Amazonas területe</a:t>
            </a:r>
          </a:p>
          <a:p>
            <a:r>
              <a:rPr lang="hu-HU" b="1" u="sng" dirty="0" smtClean="0"/>
              <a:t>Tünetek:</a:t>
            </a:r>
            <a:r>
              <a:rPr lang="hu-HU" dirty="0" smtClean="0"/>
              <a:t>Orr és a száj körül fekélyesedés</a:t>
            </a:r>
          </a:p>
          <a:p>
            <a:r>
              <a:rPr lang="hu-HU" b="1" u="sng" dirty="0" smtClean="0"/>
              <a:t>Védekezés:</a:t>
            </a:r>
            <a:r>
              <a:rPr lang="hu-HU" dirty="0" smtClean="0"/>
              <a:t> a szúnyogcsípés kerülésével:</a:t>
            </a:r>
          </a:p>
          <a:p>
            <a:pPr lvl="0">
              <a:buNone/>
            </a:pPr>
            <a:r>
              <a:rPr lang="hu-HU" dirty="0" smtClean="0"/>
              <a:t>     A törpeszúnyogok napnyugtakor és napkeltekor a legaktívabbak (hasonlóan a maláriát terjesztő szúnyogokhoz). </a:t>
            </a:r>
          </a:p>
          <a:p>
            <a:pPr lvl="0">
              <a:buNone/>
            </a:pPr>
            <a:r>
              <a:rPr lang="hu-HU" dirty="0" smtClean="0"/>
              <a:t>    Elektromos rovarriasztó, bőrvédelem rovarriasztóval. Igen kis méretűek, a szokásos szúnyoghálón is keresztül fúrják magukat, azért speciális szúnyogháló véd ellenük. Ruhaneműn keresztül nem csípnek. </a:t>
            </a:r>
          </a:p>
          <a:p>
            <a:pPr lvl="0">
              <a:buNone/>
            </a:pPr>
            <a:r>
              <a:rPr lang="hu-HU" dirty="0" smtClean="0"/>
              <a:t>    A hatóságilag engedélyezett táborhelyeket (általában) rágcsáló és </a:t>
            </a:r>
            <a:r>
              <a:rPr lang="hu-HU" dirty="0" err="1" smtClean="0"/>
              <a:t>rovarmentesítik</a:t>
            </a:r>
            <a:r>
              <a:rPr lang="hu-HU" dirty="0" smtClean="0"/>
              <a:t>. Vadkempingezéskor azonban, az állatvilág fertőzési láncába véletlenszerűen kapcsolódik az ember. Szervezetében, az addig számára ismeretlen kórokozók súlyos, nehezen felismerhető betegségeket alakíthatnak ki</a:t>
            </a:r>
          </a:p>
          <a:p>
            <a:pPr>
              <a:buNone/>
            </a:pPr>
            <a:r>
              <a:rPr lang="hu-HU" dirty="0" smtClean="0"/>
              <a:t>    Turistákat ritkán veszélyeztet a </a:t>
            </a:r>
            <a:r>
              <a:rPr lang="hu-HU" dirty="0" err="1" smtClean="0"/>
              <a:t>leishmaniázis</a:t>
            </a:r>
            <a:r>
              <a:rPr lang="hu-HU" dirty="0" smtClean="0"/>
              <a:t>, de a fenti tünetek esetén, jelezni kell, ha fertőzött területen járt az utazó.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 smtClean="0"/>
              <a:t>Chikungunya-</a:t>
            </a:r>
            <a:r>
              <a:rPr lang="hu-HU" sz="4000" dirty="0" smtClean="0"/>
              <a:t> 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chikungunya-lázról</a:t>
            </a:r>
            <a:r>
              <a:rPr lang="hu-HU" dirty="0" smtClean="0"/>
              <a:t> szóló ismertető aktualitását az Indiai-óceán szigetein és Indiában jelenleg is zajló, több ezer embert érintő járvány adja. Az első bejelentések a </a:t>
            </a:r>
            <a:r>
              <a:rPr lang="hu-HU" dirty="0" err="1" smtClean="0"/>
              <a:t>Comoro-szigetekről</a:t>
            </a:r>
            <a:r>
              <a:rPr lang="hu-HU" dirty="0" smtClean="0"/>
              <a:t> érkeztek, ahol 2005 január és márciusa között mintegy 5000 emberre becsülték a fertőzöttek számát. </a:t>
            </a:r>
            <a:r>
              <a:rPr lang="hu-HU" dirty="0" err="1" smtClean="0"/>
              <a:t>Rēunion</a:t>
            </a:r>
            <a:r>
              <a:rPr lang="hu-HU" dirty="0" smtClean="0"/>
              <a:t> szigetén felállított </a:t>
            </a:r>
            <a:r>
              <a:rPr lang="hu-HU" dirty="0" err="1" smtClean="0"/>
              <a:t>szentinel</a:t>
            </a:r>
            <a:r>
              <a:rPr lang="hu-HU" dirty="0" smtClean="0"/>
              <a:t> </a:t>
            </a:r>
            <a:r>
              <a:rPr lang="hu-HU" dirty="0" err="1" smtClean="0"/>
              <a:t>surveillance</a:t>
            </a:r>
            <a:r>
              <a:rPr lang="hu-HU" dirty="0" smtClean="0"/>
              <a:t> segítségével 2005. március 5. és 2006. március 17. között 3115, </a:t>
            </a:r>
            <a:r>
              <a:rPr lang="hu-HU" dirty="0" err="1" smtClean="0"/>
              <a:t>chikungunya-vírus</a:t>
            </a:r>
            <a:r>
              <a:rPr lang="hu-HU" dirty="0" smtClean="0"/>
              <a:t> által okozott megbetegedést regisztráltak, a matematikai modell alapján megbecsült esetek száma pedig eléri a </a:t>
            </a:r>
            <a:br>
              <a:rPr lang="hu-HU" dirty="0" smtClean="0"/>
            </a:br>
            <a:r>
              <a:rPr lang="hu-HU" dirty="0" smtClean="0"/>
              <a:t>204 000-et.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 smtClean="0"/>
              <a:t>Chikungunya-</a:t>
            </a:r>
            <a:r>
              <a:rPr lang="hu-HU" sz="4000" dirty="0" smtClean="0"/>
              <a:t> 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2006. január elejétől kezdve más indiai-óceáni szigetállamokból is folyamatosan jelentettek megbetegedéseket: </a:t>
            </a:r>
            <a:r>
              <a:rPr lang="hu-HU" dirty="0" err="1" smtClean="0"/>
              <a:t>Mayotte</a:t>
            </a:r>
            <a:r>
              <a:rPr lang="hu-HU" dirty="0" smtClean="0"/>
              <a:t> 2833, Mauritius 6000 gyanús esetet, amelyből 1200 laboratóriumi vizsgálattal igazolt; a Seychelle- szigeteken pedig 8818 gyanús esetet tartottak nyilván. India több tartományában (</a:t>
            </a:r>
            <a:r>
              <a:rPr lang="hu-HU" dirty="0" err="1" smtClean="0"/>
              <a:t>Andhra</a:t>
            </a:r>
            <a:r>
              <a:rPr lang="hu-HU" dirty="0" smtClean="0"/>
              <a:t> </a:t>
            </a:r>
            <a:r>
              <a:rPr lang="hu-HU" dirty="0" err="1" smtClean="0"/>
              <a:t>Pradesh</a:t>
            </a:r>
            <a:r>
              <a:rPr lang="hu-HU" dirty="0" smtClean="0"/>
              <a:t>, </a:t>
            </a:r>
            <a:r>
              <a:rPr lang="hu-HU" dirty="0" err="1" smtClean="0"/>
              <a:t>Maharasthra</a:t>
            </a:r>
            <a:r>
              <a:rPr lang="hu-HU" dirty="0" smtClean="0"/>
              <a:t> és </a:t>
            </a:r>
            <a:r>
              <a:rPr lang="hu-HU" dirty="0" err="1" smtClean="0"/>
              <a:t>Orissa</a:t>
            </a:r>
            <a:r>
              <a:rPr lang="hu-HU" dirty="0" smtClean="0"/>
              <a:t>) is diagnosztizáltak </a:t>
            </a:r>
            <a:r>
              <a:rPr lang="hu-HU" dirty="0" err="1" smtClean="0"/>
              <a:t>chikungunya-láz</a:t>
            </a:r>
            <a:r>
              <a:rPr lang="hu-HU" dirty="0" smtClean="0"/>
              <a:t> eseteket sporadikus </a:t>
            </a:r>
            <a:r>
              <a:rPr lang="hu-HU" dirty="0" err="1" smtClean="0"/>
              <a:t>Dengue-láz</a:t>
            </a:r>
            <a:r>
              <a:rPr lang="hu-HU" dirty="0" smtClean="0"/>
              <a:t> esetekkel együtt. Több európai ország jelentett a térségből Európába be-, vagy visszautazó emberek között behurcolt megbetegedéseket: Franciaország (160), Németország (4), Svájc (12), ezen kívül Olaszországban és Norvégiában is észleltek importált eseteket.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www.who.int/entity/neglected_diseases/diseases/DISEASESpix_ok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5" y="1142984"/>
            <a:ext cx="550072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 smtClean="0"/>
              <a:t>Chikungunya-</a:t>
            </a:r>
            <a:r>
              <a:rPr lang="hu-HU" sz="4000" dirty="0" smtClean="0"/>
              <a:t> 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chikungunya-vírus</a:t>
            </a:r>
            <a:r>
              <a:rPr lang="hu-HU" dirty="0" smtClean="0"/>
              <a:t> egy pozitív, egyszálú RNS </a:t>
            </a:r>
            <a:r>
              <a:rPr lang="hu-HU" b="1" dirty="0" smtClean="0"/>
              <a:t>vírus. </a:t>
            </a:r>
            <a:r>
              <a:rPr lang="hu-HU" dirty="0" smtClean="0"/>
              <a:t>A </a:t>
            </a:r>
            <a:r>
              <a:rPr lang="hu-HU" dirty="0" err="1" smtClean="0"/>
              <a:t>chikungunya-láz</a:t>
            </a:r>
            <a:r>
              <a:rPr lang="hu-HU" dirty="0" smtClean="0"/>
              <a:t> 3-12 napos inkubációs idő után jelentkezik hirtelen kezdődő, ismétlődő lázmenettel, hidegrázással, fejfájással, hányással és hányingerrel. Az </a:t>
            </a:r>
            <a:r>
              <a:rPr lang="hu-HU" dirty="0" err="1" smtClean="0"/>
              <a:t>izületek</a:t>
            </a:r>
            <a:r>
              <a:rPr lang="hu-HU" dirty="0" smtClean="0"/>
              <a:t> főleg a végtagokon duzzadnak meg, és fájdalmassá válnak. Az </a:t>
            </a:r>
            <a:r>
              <a:rPr lang="hu-HU" dirty="0" err="1" smtClean="0"/>
              <a:t>izületi</a:t>
            </a:r>
            <a:r>
              <a:rPr lang="hu-HU" dirty="0" smtClean="0"/>
              <a:t> duzzanatot </a:t>
            </a:r>
            <a:br>
              <a:rPr lang="hu-HU" dirty="0" smtClean="0"/>
            </a:br>
            <a:r>
              <a:rPr lang="hu-HU" dirty="0" smtClean="0"/>
              <a:t>1-10 napon belül kiütések követik, amelyek főleg a törzsre és a végtagokra lokalizálódnak. A kiütések 7-10 napon belül maguktól eltűnnek. Előfordulhatnak vérzéses tünetek, </a:t>
            </a:r>
            <a:r>
              <a:rPr lang="hu-HU" dirty="0" err="1" smtClean="0"/>
              <a:t>kötőhártyagyulladás</a:t>
            </a:r>
            <a:r>
              <a:rPr lang="hu-HU" dirty="0" smtClean="0"/>
              <a:t> és enyhe fényérzékenység  is. A betegség oki </a:t>
            </a:r>
            <a:r>
              <a:rPr lang="hu-HU" b="1" dirty="0" smtClean="0"/>
              <a:t>terápiája</a:t>
            </a:r>
            <a:r>
              <a:rPr lang="hu-HU" dirty="0" smtClean="0"/>
              <a:t> még nem megoldott, a tünetek maguktól enyhülnek 3-5 napon belül. Felnőtteknél az </a:t>
            </a:r>
            <a:r>
              <a:rPr lang="hu-HU" dirty="0" err="1" smtClean="0"/>
              <a:t>izületi</a:t>
            </a:r>
            <a:r>
              <a:rPr lang="hu-HU" dirty="0" smtClean="0"/>
              <a:t> fájdalom hónapokig megmaradhat, gyermekeknél neurológiai tünetek léphetnek fel, amelyek jobbára </a:t>
            </a:r>
            <a:r>
              <a:rPr lang="hu-HU" dirty="0" err="1" smtClean="0"/>
              <a:t>benignus</a:t>
            </a:r>
            <a:r>
              <a:rPr lang="hu-HU" dirty="0" smtClean="0"/>
              <a:t> görcsök. </a:t>
            </a:r>
            <a:r>
              <a:rPr lang="hu-HU" b="1" dirty="0" smtClean="0"/>
              <a:t>Védőoltásra</a:t>
            </a:r>
            <a:r>
              <a:rPr lang="hu-HU" dirty="0" smtClean="0"/>
              <a:t> nincs lehetőség, a fertőzés lezajlását azonban élethosszig tartó immunitás követi.</a:t>
            </a:r>
          </a:p>
          <a:p>
            <a:r>
              <a:rPr lang="hu-HU" dirty="0" smtClean="0"/>
              <a:t> A vírus szúnyogok közvetítésével terjed, az emberről emberre történő közvetlen terjedés nem lehetséges. Az </a:t>
            </a:r>
            <a:r>
              <a:rPr lang="hu-HU" i="1" dirty="0" err="1" smtClean="0"/>
              <a:t>Aedes</a:t>
            </a:r>
            <a:r>
              <a:rPr lang="hu-HU" i="1" dirty="0" smtClean="0"/>
              <a:t> </a:t>
            </a:r>
            <a:r>
              <a:rPr lang="hu-HU" i="1" dirty="0" err="1" smtClean="0"/>
              <a:t>albopictus</a:t>
            </a:r>
            <a:r>
              <a:rPr lang="hu-HU" dirty="0" err="1" smtClean="0"/>
              <a:t>-t</a:t>
            </a:r>
            <a:r>
              <a:rPr lang="hu-HU" dirty="0" smtClean="0"/>
              <a:t> 1999-ben megtalálták Nyugat-Franciaországban, 2000-ben Belgiumban, 2001-ben Montenegróban és 2003-ban Svájcban, ezért várható, hogy ez a csípő­szúnyog faj Európa több más országában is megjelenik.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dirty="0" err="1" smtClean="0"/>
              <a:t>Nyirokfilariázis</a:t>
            </a:r>
            <a:r>
              <a:rPr lang="hu-HU" sz="4400" b="1" dirty="0" smtClean="0"/>
              <a:t>:</a:t>
            </a:r>
            <a:r>
              <a:rPr lang="hu-HU" b="1" dirty="0" smtClean="0"/>
              <a:t> 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u="sng" dirty="0" smtClean="0"/>
              <a:t>Kórokozó:</a:t>
            </a:r>
            <a:r>
              <a:rPr lang="hu-HU" b="1" dirty="0" smtClean="0"/>
              <a:t> </a:t>
            </a:r>
            <a:r>
              <a:rPr lang="hu-HU" dirty="0" smtClean="0"/>
              <a:t> </a:t>
            </a:r>
            <a:r>
              <a:rPr lang="hu-HU" dirty="0" err="1" smtClean="0"/>
              <a:t>Wuchereria</a:t>
            </a:r>
            <a:r>
              <a:rPr lang="hu-HU" dirty="0" smtClean="0"/>
              <a:t> </a:t>
            </a:r>
            <a:r>
              <a:rPr lang="hu-HU" dirty="0" err="1" smtClean="0"/>
              <a:t>bancrofti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                     </a:t>
            </a:r>
            <a:r>
              <a:rPr lang="hu-HU" dirty="0" err="1" smtClean="0"/>
              <a:t>Brugia</a:t>
            </a:r>
            <a:r>
              <a:rPr lang="hu-HU" dirty="0" smtClean="0"/>
              <a:t> </a:t>
            </a:r>
            <a:r>
              <a:rPr lang="hu-HU" dirty="0" err="1" smtClean="0"/>
              <a:t>malayi</a:t>
            </a:r>
            <a:endParaRPr lang="hu-HU" dirty="0" smtClean="0"/>
          </a:p>
          <a:p>
            <a:r>
              <a:rPr lang="hu-HU" b="1" u="sng" dirty="0" smtClean="0"/>
              <a:t>Előfordulás:</a:t>
            </a:r>
            <a:r>
              <a:rPr lang="hu-HU" dirty="0" smtClean="0"/>
              <a:t> Ázsia, Afrika, Dél-Amerika, Óceánia</a:t>
            </a:r>
            <a:br>
              <a:rPr lang="hu-HU" dirty="0" smtClean="0"/>
            </a:br>
            <a:r>
              <a:rPr lang="hu-HU" dirty="0" smtClean="0"/>
              <a:t>Szúnyogok terjesztik.</a:t>
            </a:r>
          </a:p>
          <a:p>
            <a:r>
              <a:rPr lang="hu-HU" b="1" u="sng" dirty="0" smtClean="0"/>
              <a:t>Tünetek:</a:t>
            </a:r>
            <a:r>
              <a:rPr lang="hu-HU" dirty="0" smtClean="0"/>
              <a:t> Gyakran nincs tünet, néha visszatérő láz, ágyéki-, hónalji nyirokmirigyek fájdalmas, gyulladásos duzzanata. A tünetek maguktól elmúlnak, de hónapok, évek múlva visszatérhetnek.</a:t>
            </a:r>
            <a:br>
              <a:rPr lang="hu-HU" dirty="0" smtClean="0"/>
            </a:br>
            <a:r>
              <a:rPr lang="hu-HU" dirty="0" smtClean="0"/>
              <a:t>Súlyosabb esetben a láb, kar, herezacskó nagyfokú duzzanata lehet, ezt </a:t>
            </a:r>
            <a:r>
              <a:rPr lang="hu-HU" dirty="0" err="1" smtClean="0"/>
              <a:t>elefantiazisnak</a:t>
            </a:r>
            <a:r>
              <a:rPr lang="hu-HU" dirty="0" smtClean="0"/>
              <a:t> nevezik.</a:t>
            </a:r>
            <a:br>
              <a:rPr lang="hu-HU" dirty="0" smtClean="0"/>
            </a:br>
            <a:r>
              <a:rPr lang="hu-HU" dirty="0" smtClean="0"/>
              <a:t>Ritkán asztmaszerű reakció, köhögés, légszomj, </a:t>
            </a:r>
            <a:r>
              <a:rPr lang="hu-HU" dirty="0" err="1" smtClean="0"/>
              <a:t>fehérvérsejtszám</a:t>
            </a:r>
            <a:r>
              <a:rPr lang="hu-HU" dirty="0" smtClean="0"/>
              <a:t> emelkedés. Ez a forma jól kezelhető </a:t>
            </a:r>
            <a:r>
              <a:rPr lang="hu-HU" dirty="0" err="1" smtClean="0"/>
              <a:t>dietil-karbamazint</a:t>
            </a:r>
            <a:r>
              <a:rPr lang="hu-HU" dirty="0" smtClean="0"/>
              <a:t> tartalmazó tablettával. 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Sárgaláz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 </a:t>
            </a:r>
            <a:r>
              <a:rPr lang="en-GB" dirty="0" err="1" smtClean="0"/>
              <a:t>sárgaláz</a:t>
            </a:r>
            <a:r>
              <a:rPr lang="en-GB" dirty="0" smtClean="0"/>
              <a:t> </a:t>
            </a:r>
            <a:r>
              <a:rPr lang="en-GB" dirty="0" err="1" smtClean="0"/>
              <a:t>oltás</a:t>
            </a:r>
            <a:r>
              <a:rPr lang="en-GB" dirty="0" smtClean="0"/>
              <a:t>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alábbi</a:t>
            </a:r>
            <a:r>
              <a:rPr lang="en-GB" dirty="0" smtClean="0"/>
              <a:t> </a:t>
            </a:r>
            <a:r>
              <a:rPr lang="en-GB" dirty="0" err="1" smtClean="0"/>
              <a:t>országokba</a:t>
            </a:r>
            <a:r>
              <a:rPr lang="en-GB" dirty="0" smtClean="0"/>
              <a:t> </a:t>
            </a:r>
            <a:r>
              <a:rPr lang="en-GB" dirty="0" err="1" smtClean="0"/>
              <a:t>kötelező</a:t>
            </a:r>
            <a:r>
              <a:rPr lang="en-GB" dirty="0" smtClean="0"/>
              <a:t>: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Angola, Benin, Burkina-Faso, Burundi, Cameroon,  </a:t>
            </a:r>
            <a:r>
              <a:rPr lang="en-GB" dirty="0" err="1" smtClean="0"/>
              <a:t>Közép-afrikai</a:t>
            </a:r>
            <a:r>
              <a:rPr lang="en-GB" dirty="0" smtClean="0"/>
              <a:t> </a:t>
            </a:r>
            <a:r>
              <a:rPr lang="en-GB" dirty="0" err="1" smtClean="0"/>
              <a:t>Köztársaság</a:t>
            </a:r>
            <a:r>
              <a:rPr lang="en-GB" dirty="0" smtClean="0"/>
              <a:t>, </a:t>
            </a:r>
            <a:r>
              <a:rPr lang="en-GB" dirty="0" err="1" smtClean="0"/>
              <a:t>Kongó</a:t>
            </a:r>
            <a:r>
              <a:rPr lang="en-GB" dirty="0" smtClean="0"/>
              <a:t>, </a:t>
            </a:r>
            <a:r>
              <a:rPr lang="en-GB" dirty="0" err="1" smtClean="0"/>
              <a:t>Elefántcsontpart</a:t>
            </a:r>
            <a:r>
              <a:rPr lang="en-GB" dirty="0" smtClean="0"/>
              <a:t>, </a:t>
            </a:r>
            <a:r>
              <a:rPr lang="en-GB" dirty="0" err="1" smtClean="0"/>
              <a:t>Kongói</a:t>
            </a:r>
            <a:r>
              <a:rPr lang="en-GB" dirty="0" smtClean="0"/>
              <a:t> </a:t>
            </a:r>
            <a:r>
              <a:rPr lang="en-GB" dirty="0" err="1" smtClean="0"/>
              <a:t>Demokratikus</a:t>
            </a:r>
            <a:r>
              <a:rPr lang="en-GB" dirty="0" smtClean="0"/>
              <a:t> </a:t>
            </a:r>
            <a:r>
              <a:rPr lang="en-GB" dirty="0" err="1" smtClean="0"/>
              <a:t>Közt</a:t>
            </a:r>
            <a:r>
              <a:rPr lang="en-GB" dirty="0" smtClean="0"/>
              <a:t>. </a:t>
            </a:r>
            <a:r>
              <a:rPr lang="en-GB" dirty="0" err="1" smtClean="0"/>
              <a:t>Francia</a:t>
            </a:r>
            <a:r>
              <a:rPr lang="en-GB" dirty="0" smtClean="0"/>
              <a:t> Guyana, Gabon, Ghana, Bissau-Guinea, </a:t>
            </a:r>
            <a:r>
              <a:rPr lang="en-GB" dirty="0" err="1" smtClean="0"/>
              <a:t>Libéria</a:t>
            </a:r>
            <a:r>
              <a:rPr lang="en-GB" dirty="0" smtClean="0"/>
              <a:t>, Mali, Niger, Ruanda,  Sao Tome </a:t>
            </a:r>
            <a:r>
              <a:rPr lang="en-GB" dirty="0" err="1" smtClean="0"/>
              <a:t>és</a:t>
            </a:r>
            <a:r>
              <a:rPr lang="en-GB" dirty="0" smtClean="0"/>
              <a:t> Principe, Sierra Leone, </a:t>
            </a:r>
            <a:r>
              <a:rPr lang="en-GB" dirty="0" err="1" smtClean="0"/>
              <a:t>Tanzánia</a:t>
            </a:r>
            <a:r>
              <a:rPr lang="en-GB" dirty="0" smtClean="0"/>
              <a:t>, Togo.</a:t>
            </a:r>
            <a:endParaRPr lang="hu-HU" dirty="0" smtClean="0"/>
          </a:p>
          <a:p>
            <a:r>
              <a:rPr lang="en-GB" dirty="0" smtClean="0"/>
              <a:t>A </a:t>
            </a:r>
            <a:r>
              <a:rPr lang="en-GB" dirty="0" err="1" smtClean="0"/>
              <a:t>következő</a:t>
            </a:r>
            <a:r>
              <a:rPr lang="en-GB" dirty="0" smtClean="0"/>
              <a:t> </a:t>
            </a:r>
            <a:r>
              <a:rPr lang="en-GB" dirty="0" err="1" smtClean="0"/>
              <a:t>országok</a:t>
            </a:r>
            <a:r>
              <a:rPr lang="en-GB" dirty="0" smtClean="0"/>
              <a:t> </a:t>
            </a:r>
            <a:r>
              <a:rPr lang="en-GB" dirty="0" err="1" smtClean="0"/>
              <a:t>ugyan</a:t>
            </a:r>
            <a:r>
              <a:rPr lang="en-GB" dirty="0" smtClean="0"/>
              <a:t> </a:t>
            </a:r>
            <a:r>
              <a:rPr lang="en-GB" dirty="0" err="1" smtClean="0"/>
              <a:t>nem</a:t>
            </a:r>
            <a:r>
              <a:rPr lang="en-GB" dirty="0" smtClean="0"/>
              <a:t> </a:t>
            </a:r>
            <a:r>
              <a:rPr lang="en-GB" dirty="0" err="1" smtClean="0"/>
              <a:t>kérik</a:t>
            </a:r>
            <a:r>
              <a:rPr lang="en-GB" dirty="0" smtClean="0"/>
              <a:t> a </a:t>
            </a:r>
            <a:r>
              <a:rPr lang="en-GB" dirty="0" err="1" smtClean="0"/>
              <a:t>sárgaláz</a:t>
            </a:r>
            <a:r>
              <a:rPr lang="en-GB" dirty="0" smtClean="0"/>
              <a:t> </a:t>
            </a:r>
            <a:r>
              <a:rPr lang="en-GB" dirty="0" err="1" smtClean="0"/>
              <a:t>oltás</a:t>
            </a:r>
            <a:r>
              <a:rPr lang="en-GB" dirty="0" smtClean="0"/>
              <a:t> </a:t>
            </a:r>
            <a:r>
              <a:rPr lang="en-GB" dirty="0" err="1" smtClean="0"/>
              <a:t>igazolását</a:t>
            </a:r>
            <a:r>
              <a:rPr lang="en-GB" dirty="0" smtClean="0"/>
              <a:t>, de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ország</a:t>
            </a:r>
            <a:r>
              <a:rPr lang="en-GB" dirty="0" smtClean="0"/>
              <a:t> </a:t>
            </a:r>
            <a:r>
              <a:rPr lang="en-GB" dirty="0" err="1" smtClean="0"/>
              <a:t>bizonyos</a:t>
            </a:r>
            <a:r>
              <a:rPr lang="en-GB" dirty="0" smtClean="0"/>
              <a:t> </a:t>
            </a:r>
            <a:r>
              <a:rPr lang="en-GB" dirty="0" err="1" smtClean="0"/>
              <a:t>területei</a:t>
            </a:r>
            <a:r>
              <a:rPr lang="en-GB" dirty="0" smtClean="0"/>
              <a:t> </a:t>
            </a:r>
            <a:r>
              <a:rPr lang="en-GB" dirty="0" err="1" smtClean="0"/>
              <a:t>fertőzöttek</a:t>
            </a:r>
            <a:r>
              <a:rPr lang="en-GB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err="1" smtClean="0"/>
              <a:t>Bolívia</a:t>
            </a:r>
            <a:r>
              <a:rPr lang="en-GB" dirty="0" smtClean="0"/>
              <a:t>, Ecuador, </a:t>
            </a:r>
            <a:r>
              <a:rPr lang="en-GB" dirty="0" err="1" smtClean="0"/>
              <a:t>Etiópia</a:t>
            </a:r>
            <a:r>
              <a:rPr lang="en-GB" dirty="0" smtClean="0"/>
              <a:t>, Gambia, Guinea, Guyana, Kenya, </a:t>
            </a:r>
            <a:r>
              <a:rPr lang="en-GB" dirty="0" err="1" smtClean="0"/>
              <a:t>Kolumbia</a:t>
            </a:r>
            <a:r>
              <a:rPr lang="en-GB" dirty="0" smtClean="0"/>
              <a:t>, </a:t>
            </a:r>
            <a:r>
              <a:rPr lang="en-GB" dirty="0" err="1" smtClean="0"/>
              <a:t>Mauritánia</a:t>
            </a:r>
            <a:r>
              <a:rPr lang="en-GB" dirty="0" smtClean="0"/>
              <a:t>, </a:t>
            </a:r>
            <a:r>
              <a:rPr lang="en-GB" dirty="0" err="1" smtClean="0"/>
              <a:t>Nigéria</a:t>
            </a:r>
            <a:r>
              <a:rPr lang="en-GB" dirty="0" smtClean="0"/>
              <a:t>, Panama, Paraguay, Peru, </a:t>
            </a:r>
            <a:r>
              <a:rPr lang="en-GB" dirty="0" err="1" smtClean="0"/>
              <a:t>Szenegál</a:t>
            </a:r>
            <a:r>
              <a:rPr lang="en-GB" dirty="0" smtClean="0"/>
              <a:t>, </a:t>
            </a:r>
            <a:r>
              <a:rPr lang="en-GB" dirty="0" err="1" smtClean="0"/>
              <a:t>Szomália</a:t>
            </a:r>
            <a:r>
              <a:rPr lang="en-GB" dirty="0" smtClean="0"/>
              <a:t>, </a:t>
            </a:r>
            <a:r>
              <a:rPr lang="en-GB" dirty="0" err="1" smtClean="0"/>
              <a:t>Szudán</a:t>
            </a:r>
            <a:r>
              <a:rPr lang="en-GB" dirty="0" smtClean="0"/>
              <a:t>, Suriname, Trinidad </a:t>
            </a:r>
            <a:r>
              <a:rPr lang="en-GB" dirty="0" err="1" smtClean="0"/>
              <a:t>és</a:t>
            </a:r>
            <a:r>
              <a:rPr lang="en-GB" dirty="0" smtClean="0"/>
              <a:t> Tobago, Uganda,  Venezuela.</a:t>
            </a:r>
            <a:endParaRPr lang="hu-HU" dirty="0" smtClean="0"/>
          </a:p>
          <a:p>
            <a:r>
              <a:rPr lang="en-GB" dirty="0" err="1" smtClean="0"/>
              <a:t>Vannak</a:t>
            </a:r>
            <a:r>
              <a:rPr lang="en-GB" dirty="0" smtClean="0"/>
              <a:t> </a:t>
            </a:r>
            <a:r>
              <a:rPr lang="en-GB" dirty="0" err="1" smtClean="0"/>
              <a:t>országok</a:t>
            </a:r>
            <a:r>
              <a:rPr lang="en-GB" dirty="0" smtClean="0"/>
              <a:t>, </a:t>
            </a:r>
            <a:r>
              <a:rPr lang="en-GB" dirty="0" err="1" smtClean="0"/>
              <a:t>ahol</a:t>
            </a:r>
            <a:r>
              <a:rPr lang="en-GB" dirty="0" smtClean="0"/>
              <a:t> a </a:t>
            </a:r>
            <a:r>
              <a:rPr lang="en-GB" dirty="0" err="1" smtClean="0"/>
              <a:t>betegség</a:t>
            </a:r>
            <a:r>
              <a:rPr lang="en-GB" dirty="0" smtClean="0"/>
              <a:t> </a:t>
            </a:r>
            <a:r>
              <a:rPr lang="en-GB" dirty="0" err="1" smtClean="0"/>
              <a:t>nem</a:t>
            </a:r>
            <a:r>
              <a:rPr lang="en-GB" dirty="0" smtClean="0"/>
              <a:t> </a:t>
            </a:r>
            <a:r>
              <a:rPr lang="en-GB" dirty="0" err="1" smtClean="0"/>
              <a:t>fordul</a:t>
            </a:r>
            <a:r>
              <a:rPr lang="en-GB" dirty="0" smtClean="0"/>
              <a:t> </a:t>
            </a:r>
            <a:r>
              <a:rPr lang="en-GB" dirty="0" err="1" smtClean="0"/>
              <a:t>elő</a:t>
            </a:r>
            <a:r>
              <a:rPr lang="en-GB" dirty="0" smtClean="0"/>
              <a:t>, de a </a:t>
            </a:r>
            <a:r>
              <a:rPr lang="en-GB" dirty="0" err="1" smtClean="0"/>
              <a:t>betegség</a:t>
            </a:r>
            <a:r>
              <a:rPr lang="en-GB" dirty="0" smtClean="0"/>
              <a:t> </a:t>
            </a:r>
            <a:r>
              <a:rPr lang="en-GB" dirty="0" err="1" smtClean="0"/>
              <a:t>terjedésének</a:t>
            </a:r>
            <a:r>
              <a:rPr lang="en-GB" dirty="0" smtClean="0"/>
              <a:t> a </a:t>
            </a:r>
            <a:r>
              <a:rPr lang="en-GB" dirty="0" err="1" smtClean="0"/>
              <a:t>feltételei</a:t>
            </a:r>
            <a:r>
              <a:rPr lang="en-GB" dirty="0" smtClean="0"/>
              <a:t> </a:t>
            </a:r>
            <a:r>
              <a:rPr lang="en-GB" dirty="0" err="1" smtClean="0"/>
              <a:t>adottak</a:t>
            </a:r>
            <a:r>
              <a:rPr lang="en-GB" dirty="0" smtClean="0"/>
              <a:t>, </a:t>
            </a:r>
            <a:r>
              <a:rPr lang="en-GB" dirty="0" err="1" smtClean="0"/>
              <a:t>emiatt</a:t>
            </a:r>
            <a:r>
              <a:rPr lang="en-GB" dirty="0" smtClean="0"/>
              <a:t> </a:t>
            </a:r>
            <a:r>
              <a:rPr lang="en-GB" dirty="0" err="1" smtClean="0"/>
              <a:t>sárgalázzal</a:t>
            </a:r>
            <a:r>
              <a:rPr lang="en-GB" dirty="0" smtClean="0"/>
              <a:t> </a:t>
            </a:r>
            <a:r>
              <a:rPr lang="en-GB" dirty="0" err="1" smtClean="0"/>
              <a:t>fertőzött</a:t>
            </a:r>
            <a:r>
              <a:rPr lang="en-GB" dirty="0" smtClean="0"/>
              <a:t> </a:t>
            </a:r>
            <a:r>
              <a:rPr lang="en-GB" dirty="0" err="1" smtClean="0"/>
              <a:t>országból</a:t>
            </a:r>
            <a:r>
              <a:rPr lang="en-GB" dirty="0" smtClean="0"/>
              <a:t> </a:t>
            </a:r>
            <a:r>
              <a:rPr lang="en-GB" dirty="0" err="1" smtClean="0"/>
              <a:t>beutazva</a:t>
            </a:r>
            <a:r>
              <a:rPr lang="en-GB" dirty="0" smtClean="0"/>
              <a:t> is </a:t>
            </a:r>
            <a:r>
              <a:rPr lang="en-GB" dirty="0" err="1" smtClean="0"/>
              <a:t>kérik</a:t>
            </a:r>
            <a:r>
              <a:rPr lang="en-GB" dirty="0" smtClean="0"/>
              <a:t>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igazolást</a:t>
            </a:r>
            <a:r>
              <a:rPr lang="en-GB" dirty="0" smtClean="0"/>
              <a:t>.</a:t>
            </a:r>
            <a:endParaRPr lang="hu-HU" dirty="0" smtClean="0"/>
          </a:p>
          <a:p>
            <a:r>
              <a:rPr lang="en-GB" dirty="0" smtClean="0"/>
              <a:t>A </a:t>
            </a:r>
            <a:r>
              <a:rPr lang="en-GB" dirty="0" err="1" smtClean="0"/>
              <a:t>valós</a:t>
            </a:r>
            <a:r>
              <a:rPr lang="en-GB" dirty="0" smtClean="0"/>
              <a:t> </a:t>
            </a:r>
            <a:r>
              <a:rPr lang="en-GB" dirty="0" err="1" smtClean="0"/>
              <a:t>kockázat</a:t>
            </a:r>
            <a:r>
              <a:rPr lang="en-GB" dirty="0" smtClean="0"/>
              <a:t> </a:t>
            </a:r>
            <a:r>
              <a:rPr lang="en-GB" dirty="0" err="1" smtClean="0"/>
              <a:t>megítélésében</a:t>
            </a:r>
            <a:r>
              <a:rPr lang="en-GB" dirty="0" smtClean="0"/>
              <a:t> </a:t>
            </a:r>
            <a:r>
              <a:rPr lang="en-GB" dirty="0" err="1" smtClean="0"/>
              <a:t>és</a:t>
            </a:r>
            <a:r>
              <a:rPr lang="en-GB" dirty="0" smtClean="0"/>
              <a:t>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oltás</a:t>
            </a:r>
            <a:r>
              <a:rPr lang="en-GB" dirty="0" smtClean="0"/>
              <a:t> </a:t>
            </a:r>
            <a:r>
              <a:rPr lang="en-GB" dirty="0" err="1" smtClean="0"/>
              <a:t>szükségességében</a:t>
            </a:r>
            <a:r>
              <a:rPr lang="en-GB" dirty="0" smtClean="0"/>
              <a:t>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orvosi</a:t>
            </a:r>
            <a:r>
              <a:rPr lang="en-GB" dirty="0" smtClean="0"/>
              <a:t> </a:t>
            </a:r>
            <a:r>
              <a:rPr lang="en-GB" dirty="0" err="1" smtClean="0"/>
              <a:t>konzultáció</a:t>
            </a:r>
            <a:r>
              <a:rPr lang="en-GB" dirty="0" smtClean="0"/>
              <a:t> </a:t>
            </a:r>
            <a:r>
              <a:rPr lang="en-GB" dirty="0" err="1" smtClean="0"/>
              <a:t>nyújt</a:t>
            </a:r>
            <a:r>
              <a:rPr lang="en-GB" dirty="0" smtClean="0"/>
              <a:t> </a:t>
            </a:r>
            <a:r>
              <a:rPr lang="en-GB" dirty="0" err="1" smtClean="0"/>
              <a:t>segítséget</a:t>
            </a:r>
            <a:r>
              <a:rPr lang="en-GB" dirty="0" smtClean="0"/>
              <a:t>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bbeteg.hu/uploads/hirek/peti/map_yellowfe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4000528" cy="5143536"/>
          </a:xfrm>
          <a:prstGeom prst="rect">
            <a:avLst/>
          </a:prstGeom>
          <a:noFill/>
        </p:spPr>
      </p:pic>
      <p:pic>
        <p:nvPicPr>
          <p:cNvPr id="1028" name="Picture 4" descr="http://kep.index.hu/1/0/18_00ac8ed3b4327bdd4ebbebcb2ba10a00/436149_9d2a3edf058184f1ae8d868917d8d48b_w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142984"/>
            <a:ext cx="4286250" cy="51339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Sárgaláz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u="sng" dirty="0" err="1" smtClean="0"/>
              <a:t>Tünetek</a:t>
            </a:r>
            <a:r>
              <a:rPr lang="en-GB" b="1" u="sng" dirty="0" smtClean="0"/>
              <a:t>: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en-GB" dirty="0" err="1" smtClean="0"/>
              <a:t>Néhány</a:t>
            </a:r>
            <a:r>
              <a:rPr lang="en-GB" dirty="0" smtClean="0"/>
              <a:t> </a:t>
            </a:r>
            <a:r>
              <a:rPr lang="en-GB" dirty="0" err="1" smtClean="0"/>
              <a:t>napos</a:t>
            </a:r>
            <a:r>
              <a:rPr lang="en-GB" dirty="0" smtClean="0"/>
              <a:t> </a:t>
            </a:r>
            <a:r>
              <a:rPr lang="en-GB" dirty="0" err="1" smtClean="0"/>
              <a:t>lappangás</a:t>
            </a:r>
            <a:r>
              <a:rPr lang="en-GB" dirty="0" smtClean="0"/>
              <a:t> </a:t>
            </a:r>
            <a:r>
              <a:rPr lang="en-GB" dirty="0" err="1" smtClean="0"/>
              <a:t>után</a:t>
            </a:r>
            <a:r>
              <a:rPr lang="en-GB" dirty="0" smtClean="0"/>
              <a:t> </a:t>
            </a:r>
            <a:r>
              <a:rPr lang="en-GB" dirty="0" err="1" smtClean="0"/>
              <a:t>lázzal</a:t>
            </a:r>
            <a:r>
              <a:rPr lang="en-GB" dirty="0" smtClean="0"/>
              <a:t>, </a:t>
            </a:r>
            <a:r>
              <a:rPr lang="en-GB" dirty="0" err="1" smtClean="0"/>
              <a:t>izomfájdalommal</a:t>
            </a:r>
            <a:r>
              <a:rPr lang="en-GB" dirty="0" smtClean="0"/>
              <a:t>, </a:t>
            </a:r>
            <a:r>
              <a:rPr lang="en-GB" dirty="0" err="1" smtClean="0"/>
              <a:t>sárgasággal</a:t>
            </a:r>
            <a:r>
              <a:rPr lang="en-GB" dirty="0" smtClean="0"/>
              <a:t>, </a:t>
            </a:r>
            <a:r>
              <a:rPr lang="en-GB" dirty="0" err="1" smtClean="0"/>
              <a:t>veseelváltozással</a:t>
            </a:r>
            <a:r>
              <a:rPr lang="en-GB" dirty="0" smtClean="0"/>
              <a:t>,</a:t>
            </a:r>
            <a:r>
              <a:rPr lang="hu-HU" dirty="0" smtClean="0"/>
              <a:t> </a:t>
            </a:r>
            <a:r>
              <a:rPr lang="en-GB" dirty="0" err="1" smtClean="0"/>
              <a:t>esetleg</a:t>
            </a:r>
            <a:r>
              <a:rPr lang="en-GB" dirty="0" smtClean="0"/>
              <a:t>  </a:t>
            </a:r>
            <a:r>
              <a:rPr lang="en-GB" dirty="0" err="1" smtClean="0"/>
              <a:t>vérzéses</a:t>
            </a:r>
            <a:r>
              <a:rPr lang="en-GB" dirty="0" smtClean="0"/>
              <a:t> </a:t>
            </a:r>
            <a:r>
              <a:rPr lang="en-GB" dirty="0" err="1" smtClean="0"/>
              <a:t>szövődményekkel</a:t>
            </a:r>
            <a:r>
              <a:rPr lang="en-GB" dirty="0" smtClean="0"/>
              <a:t>  </a:t>
            </a:r>
            <a:r>
              <a:rPr lang="en-GB" dirty="0" err="1" smtClean="0"/>
              <a:t>járó</a:t>
            </a:r>
            <a:r>
              <a:rPr lang="en-GB" dirty="0" smtClean="0"/>
              <a:t> </a:t>
            </a:r>
            <a:r>
              <a:rPr lang="en-GB" dirty="0" err="1" smtClean="0"/>
              <a:t>betegség</a:t>
            </a:r>
            <a:r>
              <a:rPr lang="en-GB" dirty="0" smtClean="0"/>
              <a:t>, </a:t>
            </a:r>
            <a:r>
              <a:rPr lang="en-GB" dirty="0" err="1" smtClean="0"/>
              <a:t>mely</a:t>
            </a:r>
            <a:r>
              <a:rPr lang="en-GB" dirty="0" smtClean="0"/>
              <a:t> kb. 10%-ban </a:t>
            </a:r>
            <a:r>
              <a:rPr lang="en-GB" dirty="0" err="1" smtClean="0"/>
              <a:t>halálozással</a:t>
            </a:r>
            <a:r>
              <a:rPr lang="en-GB" dirty="0" smtClean="0"/>
              <a:t> </a:t>
            </a:r>
            <a:r>
              <a:rPr lang="en-GB" dirty="0" err="1" smtClean="0"/>
              <a:t>végződik</a:t>
            </a:r>
            <a:r>
              <a:rPr lang="en-GB" dirty="0" smtClean="0"/>
              <a:t>.</a:t>
            </a:r>
            <a:endParaRPr lang="hu-HU" dirty="0" smtClean="0"/>
          </a:p>
          <a:p>
            <a:r>
              <a:rPr lang="en-GB" b="1" u="sng" dirty="0" err="1" smtClean="0"/>
              <a:t>Megelőzés</a:t>
            </a:r>
            <a:r>
              <a:rPr lang="en-GB" b="1" u="sng" dirty="0" smtClean="0"/>
              <a:t>:</a:t>
            </a:r>
            <a:endParaRPr lang="hu-HU" b="1" dirty="0" smtClean="0"/>
          </a:p>
          <a:p>
            <a:pPr>
              <a:buNone/>
            </a:pPr>
            <a:r>
              <a:rPr lang="hu-HU" dirty="0" smtClean="0"/>
              <a:t>       </a:t>
            </a:r>
            <a:r>
              <a:rPr lang="en-GB" dirty="0" err="1" smtClean="0"/>
              <a:t>Védőoltással</a:t>
            </a:r>
            <a:r>
              <a:rPr lang="en-GB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err="1" smtClean="0"/>
              <a:t>Élő</a:t>
            </a:r>
            <a:r>
              <a:rPr lang="en-GB" dirty="0" smtClean="0"/>
              <a:t>, </a:t>
            </a:r>
            <a:r>
              <a:rPr lang="en-GB" dirty="0" err="1" smtClean="0"/>
              <a:t>gyengített</a:t>
            </a:r>
            <a:r>
              <a:rPr lang="en-GB" dirty="0" smtClean="0"/>
              <a:t> </a:t>
            </a:r>
            <a:r>
              <a:rPr lang="en-GB" dirty="0" err="1" smtClean="0"/>
              <a:t>vírust</a:t>
            </a:r>
            <a:r>
              <a:rPr lang="en-GB" dirty="0" smtClean="0"/>
              <a:t> </a:t>
            </a:r>
            <a:r>
              <a:rPr lang="en-GB" dirty="0" err="1" smtClean="0"/>
              <a:t>tartalmazó</a:t>
            </a:r>
            <a:r>
              <a:rPr lang="en-GB" dirty="0" smtClean="0"/>
              <a:t>, </a:t>
            </a:r>
            <a:r>
              <a:rPr lang="en-GB" dirty="0" err="1" smtClean="0"/>
              <a:t>közel</a:t>
            </a:r>
            <a:r>
              <a:rPr lang="en-GB" dirty="0" smtClean="0"/>
              <a:t> 100%-</a:t>
            </a:r>
            <a:r>
              <a:rPr lang="en-GB" dirty="0" err="1" smtClean="0"/>
              <a:t>os</a:t>
            </a:r>
            <a:r>
              <a:rPr lang="en-GB" dirty="0" smtClean="0"/>
              <a:t> </a:t>
            </a:r>
            <a:r>
              <a:rPr lang="en-GB" dirty="0" err="1" smtClean="0"/>
              <a:t>hatékonyságú</a:t>
            </a:r>
            <a:r>
              <a:rPr lang="en-GB" dirty="0" smtClean="0"/>
              <a:t> </a:t>
            </a:r>
            <a:r>
              <a:rPr lang="en-GB" dirty="0" err="1" smtClean="0"/>
              <a:t>oltóanyag</a:t>
            </a:r>
            <a:r>
              <a:rPr lang="en-GB" dirty="0" smtClean="0"/>
              <a:t> </a:t>
            </a:r>
            <a:r>
              <a:rPr lang="en-GB" dirty="0" err="1" smtClean="0"/>
              <a:t>áll</a:t>
            </a:r>
            <a:r>
              <a:rPr lang="en-GB" dirty="0" smtClean="0"/>
              <a:t> </a:t>
            </a:r>
            <a:r>
              <a:rPr lang="en-GB" dirty="0" err="1" smtClean="0"/>
              <a:t>rendelkezésre</a:t>
            </a:r>
            <a:r>
              <a:rPr lang="en-GB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A </a:t>
            </a:r>
            <a:r>
              <a:rPr lang="en-GB" dirty="0" err="1" smtClean="0"/>
              <a:t>védettség</a:t>
            </a:r>
            <a:r>
              <a:rPr lang="en-GB" dirty="0" smtClean="0"/>
              <a:t> </a:t>
            </a:r>
            <a:r>
              <a:rPr lang="en-GB" dirty="0" err="1" smtClean="0"/>
              <a:t>egyetlen</a:t>
            </a:r>
            <a:r>
              <a:rPr lang="en-GB" dirty="0" smtClean="0"/>
              <a:t> </a:t>
            </a:r>
            <a:r>
              <a:rPr lang="en-GB" dirty="0" err="1" smtClean="0"/>
              <a:t>oltás</a:t>
            </a:r>
            <a:r>
              <a:rPr lang="en-GB" dirty="0" smtClean="0"/>
              <a:t>  </a:t>
            </a:r>
            <a:r>
              <a:rPr lang="en-GB" dirty="0" err="1" smtClean="0"/>
              <a:t>beadástól</a:t>
            </a:r>
            <a:r>
              <a:rPr lang="en-GB" dirty="0" smtClean="0"/>
              <a:t> </a:t>
            </a:r>
            <a:r>
              <a:rPr lang="en-GB" dirty="0" err="1" smtClean="0"/>
              <a:t>számított</a:t>
            </a:r>
            <a:r>
              <a:rPr lang="en-GB" dirty="0" smtClean="0"/>
              <a:t> 10 nap </a:t>
            </a:r>
            <a:r>
              <a:rPr lang="en-GB" dirty="0" err="1" smtClean="0"/>
              <a:t>múlva</a:t>
            </a:r>
            <a:r>
              <a:rPr lang="en-GB" dirty="0" smtClean="0"/>
              <a:t> </a:t>
            </a:r>
            <a:r>
              <a:rPr lang="en-GB" dirty="0" err="1" smtClean="0"/>
              <a:t>alakul</a:t>
            </a:r>
            <a:r>
              <a:rPr lang="en-GB" dirty="0" smtClean="0"/>
              <a:t> </a:t>
            </a:r>
            <a:r>
              <a:rPr lang="en-GB" dirty="0" err="1" smtClean="0"/>
              <a:t>ki</a:t>
            </a:r>
            <a:r>
              <a:rPr lang="en-GB" dirty="0" smtClean="0"/>
              <a:t> </a:t>
            </a:r>
            <a:r>
              <a:rPr lang="en-GB" dirty="0" err="1" smtClean="0"/>
              <a:t>és</a:t>
            </a:r>
            <a:r>
              <a:rPr lang="en-GB" dirty="0" smtClean="0"/>
              <a:t> 10 </a:t>
            </a:r>
            <a:r>
              <a:rPr lang="en-GB" dirty="0" err="1" smtClean="0"/>
              <a:t>évig</a:t>
            </a:r>
            <a:r>
              <a:rPr lang="en-GB" dirty="0" smtClean="0"/>
              <a:t> </a:t>
            </a:r>
            <a:r>
              <a:rPr lang="en-GB" dirty="0" err="1" smtClean="0"/>
              <a:t>biztosít</a:t>
            </a:r>
            <a:r>
              <a:rPr lang="en-GB" dirty="0" smtClean="0"/>
              <a:t> </a:t>
            </a:r>
            <a:r>
              <a:rPr lang="en-GB" dirty="0" err="1" smtClean="0"/>
              <a:t>védelmet</a:t>
            </a:r>
            <a:r>
              <a:rPr lang="en-GB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A </a:t>
            </a:r>
            <a:r>
              <a:rPr lang="en-GB" dirty="0" err="1" smtClean="0"/>
              <a:t>vakcina</a:t>
            </a:r>
            <a:r>
              <a:rPr lang="en-GB" dirty="0" smtClean="0"/>
              <a:t> </a:t>
            </a:r>
            <a:r>
              <a:rPr lang="en-GB" dirty="0" err="1" smtClean="0"/>
              <a:t>viszonylag</a:t>
            </a:r>
            <a:r>
              <a:rPr lang="en-GB" dirty="0" smtClean="0"/>
              <a:t> </a:t>
            </a:r>
            <a:r>
              <a:rPr lang="en-GB" dirty="0" err="1" smtClean="0"/>
              <a:t>ritkán</a:t>
            </a:r>
            <a:r>
              <a:rPr lang="en-GB" dirty="0" smtClean="0"/>
              <a:t>, 2-5 %-ban,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oltást</a:t>
            </a:r>
            <a:r>
              <a:rPr lang="en-GB" dirty="0" smtClean="0"/>
              <a:t> </a:t>
            </a:r>
            <a:r>
              <a:rPr lang="en-GB" dirty="0" err="1" smtClean="0"/>
              <a:t>követő</a:t>
            </a:r>
            <a:r>
              <a:rPr lang="en-GB" dirty="0" smtClean="0"/>
              <a:t> 3-6 nap </a:t>
            </a:r>
            <a:r>
              <a:rPr lang="en-GB" dirty="0" err="1" smtClean="0"/>
              <a:t>között</a:t>
            </a:r>
            <a:r>
              <a:rPr lang="en-GB" dirty="0" smtClean="0"/>
              <a:t>, </a:t>
            </a:r>
            <a:r>
              <a:rPr lang="en-GB" dirty="0" err="1" smtClean="0"/>
              <a:t>viszonylag</a:t>
            </a:r>
            <a:r>
              <a:rPr lang="en-GB" dirty="0" smtClean="0"/>
              <a:t> </a:t>
            </a:r>
            <a:r>
              <a:rPr lang="en-GB" dirty="0" err="1" smtClean="0"/>
              <a:t>enyhe</a:t>
            </a:r>
            <a:r>
              <a:rPr lang="en-GB" dirty="0" smtClean="0"/>
              <a:t> </a:t>
            </a:r>
            <a:r>
              <a:rPr lang="en-GB" dirty="0" err="1" smtClean="0"/>
              <a:t>tüneteket</a:t>
            </a:r>
            <a:r>
              <a:rPr lang="en-GB" dirty="0" smtClean="0"/>
              <a:t> </a:t>
            </a:r>
            <a:r>
              <a:rPr lang="en-GB" dirty="0" err="1" smtClean="0"/>
              <a:t>okoz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      </a:t>
            </a:r>
            <a:r>
              <a:rPr lang="en-GB" dirty="0" err="1" smtClean="0"/>
              <a:t>Oltási</a:t>
            </a:r>
            <a:r>
              <a:rPr lang="en-GB" dirty="0" smtClean="0"/>
              <a:t> </a:t>
            </a:r>
            <a:r>
              <a:rPr lang="en-GB" dirty="0" err="1" smtClean="0"/>
              <a:t>szövődmény</a:t>
            </a:r>
            <a:r>
              <a:rPr lang="en-GB" dirty="0" smtClean="0"/>
              <a:t> </a:t>
            </a:r>
            <a:r>
              <a:rPr lang="en-GB" dirty="0" err="1" smtClean="0"/>
              <a:t>gyakrabban</a:t>
            </a:r>
            <a:r>
              <a:rPr lang="en-GB" dirty="0" smtClean="0"/>
              <a:t> </a:t>
            </a:r>
            <a:r>
              <a:rPr lang="en-GB" dirty="0" err="1" smtClean="0"/>
              <a:t>fordul</a:t>
            </a:r>
            <a:r>
              <a:rPr lang="en-GB" dirty="0" smtClean="0"/>
              <a:t> </a:t>
            </a:r>
            <a:r>
              <a:rPr lang="en-GB" dirty="0" err="1" smtClean="0"/>
              <a:t>elő</a:t>
            </a:r>
            <a:r>
              <a:rPr lang="en-GB" dirty="0" smtClean="0"/>
              <a:t> 60 </a:t>
            </a:r>
            <a:r>
              <a:rPr lang="en-GB" dirty="0" err="1" smtClean="0"/>
              <a:t>év</a:t>
            </a:r>
            <a:r>
              <a:rPr lang="en-GB" dirty="0" smtClean="0"/>
              <a:t> </a:t>
            </a:r>
            <a:r>
              <a:rPr lang="en-GB" dirty="0" err="1" smtClean="0"/>
              <a:t>felettieknél</a:t>
            </a:r>
            <a:r>
              <a:rPr lang="en-GB" dirty="0" smtClean="0"/>
              <a:t>, </a:t>
            </a:r>
            <a:r>
              <a:rPr lang="en-GB" dirty="0" err="1" smtClean="0"/>
              <a:t>valamint</a:t>
            </a:r>
            <a:r>
              <a:rPr lang="en-GB" dirty="0" smtClean="0"/>
              <a:t> thymus (</a:t>
            </a:r>
            <a:r>
              <a:rPr lang="en-GB" dirty="0" err="1" smtClean="0"/>
              <a:t>csecsemőmirigy</a:t>
            </a:r>
            <a:r>
              <a:rPr lang="en-GB" dirty="0" smtClean="0"/>
              <a:t>) </a:t>
            </a:r>
            <a:r>
              <a:rPr lang="en-GB" dirty="0" err="1" smtClean="0"/>
              <a:t>megbetegedésében</a:t>
            </a:r>
            <a:r>
              <a:rPr lang="en-GB" dirty="0" smtClean="0"/>
              <a:t>  </a:t>
            </a:r>
            <a:r>
              <a:rPr lang="en-GB" dirty="0" err="1" smtClean="0"/>
              <a:t>szenvedőknél</a:t>
            </a:r>
            <a:r>
              <a:rPr lang="en-GB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Ha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oltást</a:t>
            </a:r>
            <a:r>
              <a:rPr lang="en-GB" dirty="0" smtClean="0"/>
              <a:t> </a:t>
            </a:r>
            <a:r>
              <a:rPr lang="en-GB" dirty="0" err="1" smtClean="0"/>
              <a:t>követő</a:t>
            </a:r>
            <a:r>
              <a:rPr lang="en-GB" dirty="0" smtClean="0"/>
              <a:t> 10 </a:t>
            </a:r>
            <a:r>
              <a:rPr lang="en-GB" dirty="0" err="1" smtClean="0"/>
              <a:t>napon</a:t>
            </a:r>
            <a:r>
              <a:rPr lang="en-GB" dirty="0" smtClean="0"/>
              <a:t> </a:t>
            </a:r>
            <a:r>
              <a:rPr lang="en-GB" dirty="0" err="1" smtClean="0"/>
              <a:t>belül</a:t>
            </a:r>
            <a:r>
              <a:rPr lang="en-GB" dirty="0" smtClean="0"/>
              <a:t>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orvos</a:t>
            </a:r>
            <a:r>
              <a:rPr lang="en-GB" dirty="0" smtClean="0"/>
              <a:t> </a:t>
            </a:r>
            <a:r>
              <a:rPr lang="en-GB" dirty="0" err="1" smtClean="0"/>
              <a:t>által</a:t>
            </a:r>
            <a:r>
              <a:rPr lang="en-GB" dirty="0" smtClean="0"/>
              <a:t> </a:t>
            </a:r>
            <a:r>
              <a:rPr lang="en-GB" dirty="0" err="1" smtClean="0"/>
              <a:t>nem</a:t>
            </a:r>
            <a:r>
              <a:rPr lang="en-GB" dirty="0" smtClean="0"/>
              <a:t> </a:t>
            </a:r>
            <a:r>
              <a:rPr lang="en-GB" dirty="0" err="1" smtClean="0"/>
              <a:t>említett</a:t>
            </a:r>
            <a:r>
              <a:rPr lang="en-GB" dirty="0" smtClean="0"/>
              <a:t> </a:t>
            </a:r>
            <a:r>
              <a:rPr lang="en-GB" dirty="0" err="1" smtClean="0"/>
              <a:t>tünetek</a:t>
            </a:r>
            <a:r>
              <a:rPr lang="en-GB" dirty="0" smtClean="0"/>
              <a:t> </a:t>
            </a:r>
            <a:r>
              <a:rPr lang="en-GB" dirty="0" err="1" smtClean="0"/>
              <a:t>jelentkeznek</a:t>
            </a:r>
            <a:r>
              <a:rPr lang="en-GB" dirty="0" smtClean="0"/>
              <a:t>, </a:t>
            </a:r>
            <a:r>
              <a:rPr lang="en-GB" dirty="0" err="1" smtClean="0"/>
              <a:t>azokról</a:t>
            </a:r>
            <a:r>
              <a:rPr lang="en-GB" dirty="0" smtClean="0"/>
              <a:t>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oltó</a:t>
            </a:r>
            <a:r>
              <a:rPr lang="en-GB" dirty="0" smtClean="0"/>
              <a:t> </a:t>
            </a:r>
            <a:r>
              <a:rPr lang="en-GB" dirty="0" err="1" smtClean="0"/>
              <a:t>orvost</a:t>
            </a:r>
            <a:r>
              <a:rPr lang="en-GB" dirty="0" smtClean="0"/>
              <a:t> </a:t>
            </a:r>
            <a:r>
              <a:rPr lang="en-GB" dirty="0" err="1" smtClean="0"/>
              <a:t>értesíteni</a:t>
            </a:r>
            <a:r>
              <a:rPr lang="en-GB" dirty="0" smtClean="0"/>
              <a:t> </a:t>
            </a:r>
            <a:r>
              <a:rPr lang="en-GB" dirty="0" err="1" smtClean="0"/>
              <a:t>kell</a:t>
            </a:r>
            <a:r>
              <a:rPr lang="en-GB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b="1" u="sng" dirty="0" err="1" smtClean="0"/>
              <a:t>Oltási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ellenjavallat</a:t>
            </a:r>
            <a:r>
              <a:rPr lang="en-GB" u="sng" dirty="0" smtClean="0"/>
              <a:t>:</a:t>
            </a:r>
            <a:r>
              <a:rPr lang="en-GB" dirty="0" smtClean="0"/>
              <a:t> </a:t>
            </a:r>
            <a:r>
              <a:rPr lang="en-GB" dirty="0" err="1" smtClean="0"/>
              <a:t>tojás</a:t>
            </a:r>
            <a:r>
              <a:rPr lang="en-GB" dirty="0" smtClean="0"/>
              <a:t> </a:t>
            </a:r>
            <a:r>
              <a:rPr lang="en-GB" dirty="0" err="1" smtClean="0"/>
              <a:t>allergia</a:t>
            </a:r>
            <a:r>
              <a:rPr lang="en-GB" dirty="0" smtClean="0"/>
              <a:t>, </a:t>
            </a:r>
            <a:r>
              <a:rPr lang="en-GB" dirty="0" err="1" smtClean="0"/>
              <a:t>betegség</a:t>
            </a:r>
            <a:r>
              <a:rPr lang="en-GB" dirty="0" smtClean="0"/>
              <a:t> </a:t>
            </a:r>
            <a:r>
              <a:rPr lang="en-GB" dirty="0" err="1" smtClean="0"/>
              <a:t>vagy</a:t>
            </a:r>
            <a:r>
              <a:rPr lang="en-GB" dirty="0" smtClean="0"/>
              <a:t> </a:t>
            </a:r>
            <a:r>
              <a:rPr lang="en-GB" dirty="0" err="1" smtClean="0"/>
              <a:t>gyógyszer</a:t>
            </a:r>
            <a:r>
              <a:rPr lang="en-GB" dirty="0" smtClean="0"/>
              <a:t> </a:t>
            </a:r>
            <a:r>
              <a:rPr lang="en-GB" dirty="0" err="1" smtClean="0"/>
              <a:t>okozta</a:t>
            </a:r>
            <a:r>
              <a:rPr lang="en-GB" dirty="0" smtClean="0"/>
              <a:t> </a:t>
            </a:r>
            <a:r>
              <a:rPr lang="en-GB" dirty="0" err="1" smtClean="0"/>
              <a:t>immunhiányos</a:t>
            </a:r>
            <a:r>
              <a:rPr lang="en-GB" dirty="0" smtClean="0"/>
              <a:t> </a:t>
            </a:r>
            <a:r>
              <a:rPr lang="en-GB" dirty="0" err="1" smtClean="0"/>
              <a:t>állapot</a:t>
            </a:r>
            <a:r>
              <a:rPr lang="en-GB" dirty="0" smtClean="0"/>
              <a:t>.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err="1" smtClean="0"/>
              <a:t>Terhes</a:t>
            </a:r>
            <a:r>
              <a:rPr lang="en-GB" dirty="0" smtClean="0"/>
              <a:t> </a:t>
            </a:r>
            <a:r>
              <a:rPr lang="en-GB" dirty="0" err="1" smtClean="0"/>
              <a:t>nők</a:t>
            </a:r>
            <a:r>
              <a:rPr lang="en-GB" dirty="0" smtClean="0"/>
              <a:t> </a:t>
            </a:r>
            <a:r>
              <a:rPr lang="en-GB" dirty="0" err="1" smtClean="0"/>
              <a:t>és</a:t>
            </a:r>
            <a:r>
              <a:rPr lang="en-GB" dirty="0" smtClean="0"/>
              <a:t> 9 </a:t>
            </a:r>
            <a:r>
              <a:rPr lang="en-GB" dirty="0" err="1" smtClean="0"/>
              <a:t>hónapnál</a:t>
            </a:r>
            <a:r>
              <a:rPr lang="en-GB" dirty="0" smtClean="0"/>
              <a:t> </a:t>
            </a:r>
            <a:r>
              <a:rPr lang="en-GB" dirty="0" err="1" smtClean="0"/>
              <a:t>fiatalabb</a:t>
            </a:r>
            <a:r>
              <a:rPr lang="en-GB" dirty="0" smtClean="0"/>
              <a:t> </a:t>
            </a:r>
            <a:r>
              <a:rPr lang="en-GB" dirty="0" err="1" smtClean="0"/>
              <a:t>csecsemők</a:t>
            </a:r>
            <a:r>
              <a:rPr lang="en-GB" dirty="0" smtClean="0"/>
              <a:t> </a:t>
            </a:r>
            <a:r>
              <a:rPr lang="en-GB" dirty="0" err="1" smtClean="0"/>
              <a:t>oltása</a:t>
            </a:r>
            <a:r>
              <a:rPr lang="en-GB" dirty="0" smtClean="0"/>
              <a:t> </a:t>
            </a:r>
            <a:r>
              <a:rPr lang="en-GB" dirty="0" err="1" smtClean="0"/>
              <a:t>nem</a:t>
            </a:r>
            <a:r>
              <a:rPr lang="en-GB" dirty="0" smtClean="0"/>
              <a:t> </a:t>
            </a:r>
            <a:r>
              <a:rPr lang="en-GB" dirty="0" err="1" smtClean="0"/>
              <a:t>javasolt</a:t>
            </a:r>
            <a:r>
              <a:rPr lang="en-GB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err="1" smtClean="0"/>
              <a:t>Rizikócsoportba</a:t>
            </a:r>
            <a:r>
              <a:rPr lang="en-GB" dirty="0" smtClean="0"/>
              <a:t> </a:t>
            </a:r>
            <a:r>
              <a:rPr lang="en-GB" dirty="0" err="1" smtClean="0"/>
              <a:t>tartozók</a:t>
            </a:r>
            <a:r>
              <a:rPr lang="en-GB" dirty="0" smtClean="0"/>
              <a:t> </a:t>
            </a:r>
            <a:r>
              <a:rPr lang="en-GB" dirty="0" err="1" smtClean="0"/>
              <a:t>oltása</a:t>
            </a:r>
            <a:r>
              <a:rPr lang="en-GB" dirty="0" smtClean="0"/>
              <a:t> </a:t>
            </a:r>
            <a:r>
              <a:rPr lang="en-GB" dirty="0" err="1" smtClean="0"/>
              <a:t>mindig</a:t>
            </a:r>
            <a:r>
              <a:rPr lang="en-GB" dirty="0" smtClean="0"/>
              <a:t> </a:t>
            </a:r>
            <a:r>
              <a:rPr lang="en-GB" dirty="0" err="1" smtClean="0"/>
              <a:t>egyénileg</a:t>
            </a:r>
            <a:r>
              <a:rPr lang="en-GB" dirty="0" smtClean="0"/>
              <a:t> </a:t>
            </a:r>
            <a:r>
              <a:rPr lang="en-GB" dirty="0" err="1" smtClean="0"/>
              <a:t>mérlegelendő</a:t>
            </a:r>
            <a:r>
              <a:rPr lang="en-GB" dirty="0" smtClean="0"/>
              <a:t>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s://encrypted-tbn2.gstatic.com/images?q=tbn:ANd9GcTCl509L8_rqDlKJVMynqoaw_OHUtJweRQXyL6hW3A0GtWS0F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4214842" cy="3143272"/>
          </a:xfrm>
          <a:prstGeom prst="rect">
            <a:avLst/>
          </a:prstGeom>
          <a:noFill/>
        </p:spPr>
      </p:pic>
      <p:pic>
        <p:nvPicPr>
          <p:cNvPr id="38916" name="Picture 4" descr="http://ecdc2007.ecdc.europa.eu/en/healthtopics/PublishingImages/west_nile_fev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142984"/>
            <a:ext cx="4143381" cy="3143272"/>
          </a:xfrm>
          <a:prstGeom prst="rect">
            <a:avLst/>
          </a:prstGeom>
          <a:noFill/>
        </p:spPr>
      </p:pic>
      <p:pic>
        <p:nvPicPr>
          <p:cNvPr id="38918" name="Picture 6" descr="http://www.musee-afrappier.qc.ca/images/site/large/fievre-du-nil-b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286256"/>
            <a:ext cx="4500594" cy="2357454"/>
          </a:xfrm>
          <a:prstGeom prst="rect">
            <a:avLst/>
          </a:prstGeom>
          <a:noFill/>
        </p:spPr>
      </p:pic>
      <p:pic>
        <p:nvPicPr>
          <p:cNvPr id="38920" name="Picture 8" descr="https://encrypted-tbn2.gstatic.com/images?q=tbn:ANd9GcSuiUfq5Px7josIMGadS6Degj664dQbq_fZYejo5NjkssSeNqPcY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286256"/>
            <a:ext cx="4143404" cy="2386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Nyugat- nílusi 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 smtClean="0"/>
              <a:t>  A Nyugat-nílusi láz szúnyogcsípéssel átvihető vírusos megbetegedés, mely nagymértékben elterjedt Afrikában, Európa déli részein, Közép-Keleten, Indiában és az Amerikai Egyesült Államokban. Az utóbbi években, Romániában és Csehországban is észleltek eseteket. A járványok szezonális megjelenése párhuzamos a szúnyogok életciklusával.</a:t>
            </a:r>
          </a:p>
          <a:p>
            <a:r>
              <a:rPr lang="hu-HU" b="1" u="sng" dirty="0" smtClean="0"/>
              <a:t> Kórokozója:</a:t>
            </a:r>
            <a:endParaRPr lang="hu-HU" u="sng" dirty="0" smtClean="0"/>
          </a:p>
          <a:p>
            <a:pPr>
              <a:buNone/>
            </a:pPr>
            <a:r>
              <a:rPr lang="hu-HU" dirty="0" smtClean="0"/>
              <a:t>        A vírust </a:t>
            </a:r>
            <a:r>
              <a:rPr lang="hu-HU" dirty="0" err="1" smtClean="0"/>
              <a:t>Culex</a:t>
            </a:r>
            <a:r>
              <a:rPr lang="hu-HU" dirty="0" smtClean="0"/>
              <a:t> moszkitók (szúnyogok) terjesztik madarakról emberre, szúnyogcsípés révén. A maláriát terjesztő szúnyogokkal ellentétben, ezek a szúnyogok nappal aktívak.</a:t>
            </a:r>
          </a:p>
          <a:p>
            <a:r>
              <a:rPr lang="hu-HU" b="1" u="sng" dirty="0" smtClean="0"/>
              <a:t> Tünetei:</a:t>
            </a:r>
            <a:endParaRPr lang="hu-HU" u="sng" dirty="0" smtClean="0"/>
          </a:p>
          <a:p>
            <a:pPr>
              <a:buNone/>
            </a:pPr>
            <a:r>
              <a:rPr lang="hu-HU" dirty="0" smtClean="0"/>
              <a:t>       A Nyugat-Nílusi vírus által okozott fertőző betegség, 80-85 %-ban tünetmentesen zajlik.</a:t>
            </a:r>
          </a:p>
          <a:p>
            <a:pPr>
              <a:buNone/>
            </a:pPr>
            <a:r>
              <a:rPr lang="hu-HU" dirty="0" smtClean="0"/>
              <a:t>       15-20 %-ban enyhébb tünetek jelentkeznek, melyek nem jellegzetesek, ezért a klinikai kép alapján nehezen különíthetők el más vírusbetegségektől (pl. a </a:t>
            </a:r>
            <a:r>
              <a:rPr lang="hu-HU" dirty="0" err="1" smtClean="0"/>
              <a:t>Dengue</a:t>
            </a:r>
            <a:r>
              <a:rPr lang="hu-HU" dirty="0" smtClean="0"/>
              <a:t> láz és a sárgaláz enyhe formája)</a:t>
            </a:r>
          </a:p>
          <a:p>
            <a:pPr>
              <a:buNone/>
            </a:pPr>
            <a:r>
              <a:rPr lang="hu-HU" dirty="0" smtClean="0"/>
              <a:t>       A lappangási idő 3-6 nap. A betegség bevezető tünetei: hányinger, láz, fényérzékenység, izomfájdalom, kötőhártya gyulladás, arcpirulás. Egyidejűleg </a:t>
            </a:r>
            <a:r>
              <a:rPr lang="hu-HU" dirty="0" err="1" smtClean="0"/>
              <a:t>testszerte</a:t>
            </a:r>
            <a:r>
              <a:rPr lang="hu-HU" dirty="0" smtClean="0"/>
              <a:t> nyirokcsomó - duzzanat mutatkozik, bőrkiütések jelennek meg a törzsön és a végtagokon. Ez az állapot kb. 6 napig tart, melyet gyors javulás vált fel. Idősekben, a betegség második periódusában, agyhártya-agyvelőgyulladás alakulhat ki, a halálos szövődmények is náluk gyakoribbak.</a:t>
            </a:r>
          </a:p>
          <a:p>
            <a:r>
              <a:rPr lang="hu-HU" dirty="0" smtClean="0"/>
              <a:t> </a:t>
            </a:r>
            <a:r>
              <a:rPr lang="hu-HU" b="1" dirty="0" smtClean="0"/>
              <a:t>Kezelése: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       Jelenleg csak tüneti kezelés lehetséges. Az emberi megbetegedések megelőzésére még nem fejlesztettek ki oltóanyagot.</a:t>
            </a:r>
          </a:p>
          <a:p>
            <a:r>
              <a:rPr lang="hu-HU" dirty="0" smtClean="0"/>
              <a:t> </a:t>
            </a:r>
            <a:r>
              <a:rPr lang="hu-HU" b="1" dirty="0" smtClean="0"/>
              <a:t>Megelőzés:</a:t>
            </a:r>
            <a:r>
              <a:rPr lang="hu-HU" dirty="0" smtClean="0"/>
              <a:t> rovarriasztók használata, szúnyogcsípés elkerülése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„ Apró teremtmények- nagy veszélyek ”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Egészségügyi Világnap 2014-es kampánya a vektorok okozta betegségekre hívja fel a figyelmet.</a:t>
            </a:r>
          </a:p>
          <a:p>
            <a:r>
              <a:rPr lang="hu-HU" dirty="0" smtClean="0"/>
              <a:t> Vektorok- kis szervezetek, mint például a szúnyogok, bogarak, kullancsok és édesvízi csigák, amelyek képesek a betegséget emberről emberre, egyik helyről a másikra átvinni, otthonunkban és utazás közben. A </a:t>
            </a:r>
            <a:r>
              <a:rPr lang="hu-HU" dirty="0" err="1" smtClean="0"/>
              <a:t>moszkítók</a:t>
            </a:r>
            <a:r>
              <a:rPr lang="hu-HU" dirty="0" smtClean="0"/>
              <a:t> nem csak a maláriát és a </a:t>
            </a:r>
            <a:r>
              <a:rPr lang="hu-HU" dirty="0" err="1" smtClean="0"/>
              <a:t>Dengue-</a:t>
            </a:r>
            <a:r>
              <a:rPr lang="hu-HU" dirty="0" smtClean="0"/>
              <a:t> lázat terjesztik, de más kevésbé köztudott, de ugyanakkor súlyos betegséget is, mint a sárgaláz, </a:t>
            </a:r>
            <a:r>
              <a:rPr lang="hu-HU" dirty="0" err="1" smtClean="0"/>
              <a:t>nyirokfilariázis</a:t>
            </a:r>
            <a:r>
              <a:rPr lang="hu-HU" dirty="0" smtClean="0"/>
              <a:t>, </a:t>
            </a:r>
            <a:r>
              <a:rPr lang="hu-HU" dirty="0" err="1" smtClean="0"/>
              <a:t>Chikungunya-</a:t>
            </a:r>
            <a:r>
              <a:rPr lang="hu-HU" dirty="0" smtClean="0"/>
              <a:t> láz, Japán agyvelőgyulladás.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„ Apró teremtmények, nagy veszélyek ”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vektorok olyan élőlények, amelyek képesek átvinni a kórokozókat és parazitákat a fertőzött személyről (vagy állatról) egy másikra, súlyos betegségeket okozva ezzel az emberi populációban. </a:t>
            </a:r>
          </a:p>
          <a:p>
            <a:r>
              <a:rPr lang="hu-HU" dirty="0" smtClean="0"/>
              <a:t>Ezek a betegségek általában a trópusi és szubtrópusi régiókban jelentkeznek, ahol sokszor gondot okoz a biztonságos ivóvízhez és a megfelelő </a:t>
            </a:r>
            <a:r>
              <a:rPr lang="hu-HU" dirty="0" smtClean="0"/>
              <a:t>higiéniai feltételekhez </a:t>
            </a:r>
            <a:r>
              <a:rPr lang="hu-HU" dirty="0" smtClean="0"/>
              <a:t>való hozzáférés. </a:t>
            </a:r>
          </a:p>
          <a:p>
            <a:r>
              <a:rPr lang="hu-HU" dirty="0" smtClean="0"/>
              <a:t>A vektorok által terjesztett betegségek a fertőző betegségek 17 % teszik ki. A leghalálosabb vektor által terjesztett betegség a malária , a becslések szerint 660 000 ember halálát okozta 2010-ben, ezek többsége afrikai gyermek.</a:t>
            </a:r>
          </a:p>
          <a:p>
            <a:r>
              <a:rPr lang="hu-HU" dirty="0" smtClean="0"/>
              <a:t>Azonban a világ leggyorsabb ütemben növekvő, vektorok által terjesztett betegsége a </a:t>
            </a:r>
            <a:r>
              <a:rPr lang="hu-HU" dirty="0" err="1" smtClean="0"/>
              <a:t>Dengue-láz</a:t>
            </a:r>
            <a:r>
              <a:rPr lang="hu-HU" dirty="0" smtClean="0"/>
              <a:t>,  melynek előfordulása  az elmúlt 50 évben 30-szorosára nőtt.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„ Apró teremtmények, nagy veszélyek ”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kereskedelmi globalizáció, az utazási lehetőségek kiszélesedése, valamint a környezeti változások- élükön a klímaváltozással és urbanizációval nagyban kihatottak a vektorok által terjesztett betegségek elterjedésére, melyek olyan országokban, régiókban is megjelentek, ahol eddig ismeretlenek voltak.</a:t>
            </a:r>
          </a:p>
          <a:p>
            <a:r>
              <a:rPr lang="hu-HU" dirty="0" smtClean="0"/>
              <a:t>Az elmúlt években az egészségügyi minisztériumok megújult  kötelezettségeinek, helyi és globális  kezdeményezéseknek köszönhetően csökkent a vektorok által terjesztett betegségek gyakorisága  akárcsak a halálozási mutatók.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0.gstatic.com/images?q=tbn:ANd9GcTR-2P5SaFzGfq9v8prC5gUPNp7-GBQJGVHqxXf3bmY0fiGHgPab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21523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 smtClean="0"/>
              <a:t>Dengue-</a:t>
            </a:r>
            <a:r>
              <a:rPr lang="hu-HU" sz="4000" dirty="0" smtClean="0"/>
              <a:t> 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hu-HU" sz="1600" b="1" u="sng" dirty="0" smtClean="0"/>
              <a:t>Előfordulása</a:t>
            </a:r>
            <a:r>
              <a:rPr lang="hu-HU" sz="1600" u="sng" dirty="0" smtClean="0"/>
              <a:t>: Közép-Amerika</a:t>
            </a:r>
            <a:r>
              <a:rPr lang="hu-HU" sz="1600" dirty="0" smtClean="0"/>
              <a:t>: Belize, Costa Rica, El Salvador, Guatemala, Honduras, Mexikó, Nicaragua, Panama, Kuba, Barbados, Dominika, </a:t>
            </a:r>
            <a:r>
              <a:rPr lang="hu-HU" sz="1600" dirty="0" err="1" smtClean="0"/>
              <a:t>Jamaika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                        </a:t>
            </a:r>
            <a:r>
              <a:rPr lang="hu-HU" sz="1600" u="sng" dirty="0" smtClean="0"/>
              <a:t>Dél-Amerika</a:t>
            </a:r>
            <a:r>
              <a:rPr lang="hu-HU" sz="1600" dirty="0" smtClean="0"/>
              <a:t>: Bolívia, Brazília, Columbia, </a:t>
            </a:r>
            <a:r>
              <a:rPr lang="hu-HU" sz="1600" dirty="0" err="1" smtClean="0"/>
              <a:t>Equador</a:t>
            </a:r>
            <a:r>
              <a:rPr lang="hu-HU" sz="1600" dirty="0" smtClean="0"/>
              <a:t>, Francia Guyana, </a:t>
            </a:r>
            <a:r>
              <a:rPr lang="hu-HU" sz="1600" dirty="0" err="1" smtClean="0"/>
              <a:t>Guyana</a:t>
            </a:r>
            <a:r>
              <a:rPr lang="hu-HU" sz="1600" dirty="0" smtClean="0"/>
              <a:t>, Peru, Suriname, Venezuela, </a:t>
            </a:r>
            <a:br>
              <a:rPr lang="hu-HU" sz="1600" dirty="0" smtClean="0"/>
            </a:br>
            <a:r>
              <a:rPr lang="hu-HU" sz="1600" dirty="0" smtClean="0"/>
              <a:t>                        </a:t>
            </a:r>
            <a:r>
              <a:rPr lang="hu-HU" sz="1600" u="sng" dirty="0" smtClean="0"/>
              <a:t>Ázsia:</a:t>
            </a:r>
            <a:r>
              <a:rPr lang="hu-HU" sz="1600" dirty="0" smtClean="0"/>
              <a:t> Kambodzsa, Indonézia, Laosz, Malaysia, </a:t>
            </a:r>
            <a:r>
              <a:rPr lang="hu-HU" sz="1600" dirty="0" err="1" smtClean="0"/>
              <a:t>Myanmar</a:t>
            </a:r>
            <a:r>
              <a:rPr lang="hu-HU" sz="1600" dirty="0" smtClean="0"/>
              <a:t>, </a:t>
            </a:r>
            <a:r>
              <a:rPr lang="hu-HU" sz="1600" dirty="0" err="1" smtClean="0"/>
              <a:t>Fülöpszigetek</a:t>
            </a:r>
            <a:r>
              <a:rPr lang="hu-HU" sz="1600" dirty="0" smtClean="0"/>
              <a:t>, </a:t>
            </a:r>
            <a:r>
              <a:rPr lang="hu-HU" sz="1600" dirty="0" err="1" smtClean="0"/>
              <a:t>Singapur</a:t>
            </a:r>
            <a:r>
              <a:rPr lang="hu-HU" sz="1600" dirty="0" smtClean="0"/>
              <a:t>, Thaiföld, Vietnam, </a:t>
            </a:r>
            <a:r>
              <a:rPr lang="hu-HU" sz="1600" dirty="0" err="1" smtClean="0"/>
              <a:t>Taiwan</a:t>
            </a:r>
            <a:r>
              <a:rPr lang="hu-HU" sz="1600" dirty="0" smtClean="0"/>
              <a:t> </a:t>
            </a:r>
            <a:br>
              <a:rPr lang="hu-HU" sz="1600" dirty="0" smtClean="0"/>
            </a:br>
            <a:r>
              <a:rPr lang="hu-HU" sz="1600" dirty="0" smtClean="0"/>
              <a:t>                        </a:t>
            </a:r>
            <a:r>
              <a:rPr lang="hu-HU" sz="1600" u="sng" dirty="0" smtClean="0"/>
              <a:t>Indiai </a:t>
            </a:r>
            <a:r>
              <a:rPr lang="hu-HU" sz="1600" u="sng" dirty="0" err="1" smtClean="0"/>
              <a:t>szubkontines</a:t>
            </a:r>
            <a:r>
              <a:rPr lang="hu-HU" sz="1600" dirty="0" smtClean="0"/>
              <a:t>: Banglades, India, Pakisztán, Sri Lanka </a:t>
            </a:r>
            <a:br>
              <a:rPr lang="hu-HU" sz="1600" dirty="0" smtClean="0"/>
            </a:br>
            <a:r>
              <a:rPr lang="hu-HU" sz="1600" dirty="0" smtClean="0"/>
              <a:t>                        </a:t>
            </a:r>
            <a:r>
              <a:rPr lang="hu-HU" sz="1600" u="sng" dirty="0" smtClean="0"/>
              <a:t>Csendes Óceánia</a:t>
            </a:r>
            <a:r>
              <a:rPr lang="hu-HU" sz="1600" dirty="0" smtClean="0"/>
              <a:t>: </a:t>
            </a:r>
            <a:r>
              <a:rPr lang="hu-HU" sz="1600" dirty="0" err="1" smtClean="0"/>
              <a:t>Guam</a:t>
            </a:r>
            <a:r>
              <a:rPr lang="hu-HU" sz="1600" dirty="0" smtClean="0"/>
              <a:t>, Cook szigetek, </a:t>
            </a:r>
            <a:r>
              <a:rPr lang="hu-HU" sz="1600" dirty="0" err="1" smtClean="0"/>
              <a:t>Fiji</a:t>
            </a:r>
            <a:r>
              <a:rPr lang="hu-HU" sz="1600" dirty="0" smtClean="0"/>
              <a:t>, Új </a:t>
            </a:r>
            <a:r>
              <a:rPr lang="hu-HU" sz="1600" dirty="0" err="1" smtClean="0"/>
              <a:t>Kaledonia</a:t>
            </a:r>
            <a:r>
              <a:rPr lang="hu-HU" sz="1600" dirty="0" smtClean="0"/>
              <a:t>, Kiribati</a:t>
            </a:r>
            <a:br>
              <a:rPr lang="hu-HU" sz="1600" dirty="0" smtClean="0"/>
            </a:br>
            <a:r>
              <a:rPr lang="hu-HU" sz="1600" dirty="0" smtClean="0"/>
              <a:t>                        </a:t>
            </a:r>
            <a:r>
              <a:rPr lang="hu-HU" sz="1600" u="sng" dirty="0" smtClean="0"/>
              <a:t>Afrika</a:t>
            </a:r>
            <a:r>
              <a:rPr lang="hu-HU" sz="1600" dirty="0" smtClean="0"/>
              <a:t>: Kelet-Nyugat Afrika országai </a:t>
            </a:r>
          </a:p>
          <a:p>
            <a:pPr lvl="0"/>
            <a:r>
              <a:rPr lang="hu-HU" sz="1600" dirty="0" smtClean="0"/>
              <a:t>Jelenleg a legnagyobb járványügyi problémát Közép - Amerika és Délkelet Ázsia országai jelentik. </a:t>
            </a:r>
          </a:p>
          <a:p>
            <a:pPr lvl="0"/>
            <a:r>
              <a:rPr lang="hu-HU" sz="1600" b="1" u="sng" dirty="0" smtClean="0"/>
              <a:t>Kórokozója:</a:t>
            </a:r>
            <a:r>
              <a:rPr lang="hu-HU" sz="1600" dirty="0" smtClean="0"/>
              <a:t> </a:t>
            </a:r>
            <a:br>
              <a:rPr lang="hu-HU" sz="1600" dirty="0" smtClean="0"/>
            </a:br>
            <a:r>
              <a:rPr lang="hu-HU" sz="1600" dirty="0" smtClean="0"/>
              <a:t>Vírus, melyet emberről emberre szúnyog - </a:t>
            </a:r>
            <a:r>
              <a:rPr lang="hu-HU" sz="1600" dirty="0" err="1" smtClean="0"/>
              <a:t>Aedes</a:t>
            </a:r>
            <a:r>
              <a:rPr lang="hu-HU" sz="1600" dirty="0" smtClean="0"/>
              <a:t> félék visz át csípésével.</a:t>
            </a:r>
            <a:br>
              <a:rPr lang="hu-HU" sz="1600" dirty="0" smtClean="0"/>
            </a:br>
            <a:r>
              <a:rPr lang="hu-HU" sz="1600" dirty="0" smtClean="0"/>
              <a:t>Ezek a szúnyogok a malária terjesztőjével ellentétben - főleg napközben csípnek. Városokban élnek, házkörüli kisebb vizekben, esővizes pocsolyában szaporodnak és szívesen pihennek a hűvös lakásban. </a:t>
            </a:r>
          </a:p>
          <a:p>
            <a:endParaRPr lang="hu-H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err="1" smtClean="0"/>
              <a:t>Dengue-</a:t>
            </a:r>
            <a:r>
              <a:rPr lang="hu-HU" sz="4000" dirty="0" smtClean="0"/>
              <a:t> láz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u-HU" sz="2800" b="1" u="sng" dirty="0" smtClean="0"/>
              <a:t>A betegség:</a:t>
            </a:r>
            <a:r>
              <a:rPr lang="hu-HU" sz="2800" dirty="0" smtClean="0"/>
              <a:t> </a:t>
            </a:r>
            <a:br>
              <a:rPr lang="hu-HU" sz="2800" dirty="0" smtClean="0"/>
            </a:br>
            <a:r>
              <a:rPr lang="hu-HU" sz="2800" dirty="0" smtClean="0"/>
              <a:t>Hirtelen magas lázzal, </a:t>
            </a:r>
            <a:r>
              <a:rPr lang="hu-HU" sz="2800" dirty="0" err="1" smtClean="0"/>
              <a:t>izületi</a:t>
            </a:r>
            <a:r>
              <a:rPr lang="hu-HU" sz="2800" dirty="0" smtClean="0"/>
              <a:t> és izom és csontfájdalommal, hányással kezdődik, esetleg halvány kiütéssel jár. Mérsékelt vérzékenység (orr-, ínyvérzés) kísérheti a betegséget, mely 3 -10 napig tart. A lábadozás lassú, hetekig tarthat, fáradékonysággal, izomgyengeséggel jár. Ismételt fertőzés esetén, súlyos vérzéses formában lép fel.</a:t>
            </a:r>
          </a:p>
          <a:p>
            <a:pPr lvl="0"/>
            <a:r>
              <a:rPr lang="hu-HU" sz="2800" b="1" u="sng" dirty="0" smtClean="0"/>
              <a:t>Kezelés:</a:t>
            </a:r>
            <a:r>
              <a:rPr lang="hu-HU" sz="2800" dirty="0" smtClean="0"/>
              <a:t> </a:t>
            </a:r>
            <a:br>
              <a:rPr lang="hu-HU" sz="2800" dirty="0" smtClean="0"/>
            </a:br>
            <a:r>
              <a:rPr lang="hu-HU" sz="2800" dirty="0" smtClean="0"/>
              <a:t>Lázcsillapítás, ágynyugalom szükséges. </a:t>
            </a:r>
            <a:r>
              <a:rPr lang="hu-HU" sz="2800" dirty="0" err="1" smtClean="0"/>
              <a:t>Aspirin</a:t>
            </a:r>
            <a:r>
              <a:rPr lang="hu-HU" sz="2800" dirty="0" smtClean="0"/>
              <a:t> (</a:t>
            </a:r>
            <a:r>
              <a:rPr lang="hu-HU" sz="2800" dirty="0" err="1" smtClean="0"/>
              <a:t>szalicilát</a:t>
            </a:r>
            <a:r>
              <a:rPr lang="hu-HU" sz="2800" dirty="0" smtClean="0"/>
              <a:t>) adása kerülendő. El kell különíteni a maláriától, ami azonnal gyógyszeres kezelést igényel.</a:t>
            </a:r>
          </a:p>
          <a:p>
            <a:pPr lvl="0"/>
            <a:r>
              <a:rPr lang="hu-HU" sz="2800" b="1" u="sng" dirty="0" smtClean="0"/>
              <a:t>Megelőzés:</a:t>
            </a:r>
            <a:br>
              <a:rPr lang="hu-HU" sz="2800" b="1" u="sng" dirty="0" smtClean="0"/>
            </a:br>
            <a:r>
              <a:rPr lang="hu-HU" sz="2800" dirty="0" smtClean="0"/>
              <a:t>Védőoltás nincs. A szúnyog csípésétől kell óvakodni: A bőrt szúnyogriasztóval kell befújni. A zárt helyiséget rovarriasztóval, az alvóhelyet impregnált szúnyoghálóval kell védeni.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prafulla.net/wp-content/sharenreadfiles/2012/11/346575/know_about_dengue_0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414340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Kép 2" descr="https://encrypted-tbn1.gstatic.com/images?q=tbn:ANd9GcTuzk2WHlfPwot5DDlujH_sw28HFPn-FMhrWqYFzqbTZA0YYUljM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928670"/>
            <a:ext cx="328614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826</Words>
  <Application>Microsoft Office PowerPoint</Application>
  <PresentationFormat>Diavetítés a képernyőre (4:3 oldalarány)</PresentationFormat>
  <Paragraphs>94</Paragraphs>
  <Slides>26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Áramlás</vt:lpstr>
      <vt:lpstr>2014.ÁPRILIS 7. AZ EGÉSZSÉG VILÁGNAPJA</vt:lpstr>
      <vt:lpstr>2. dia</vt:lpstr>
      <vt:lpstr>„ Apró teremtmények- nagy veszélyek ”</vt:lpstr>
      <vt:lpstr>„ Apró teremtmények, nagy veszélyek ”</vt:lpstr>
      <vt:lpstr>„ Apró teremtmények, nagy veszélyek ”</vt:lpstr>
      <vt:lpstr>6. dia</vt:lpstr>
      <vt:lpstr>Dengue- láz</vt:lpstr>
      <vt:lpstr>Dengue- láz</vt:lpstr>
      <vt:lpstr>9. dia</vt:lpstr>
      <vt:lpstr>Malária</vt:lpstr>
      <vt:lpstr>11. dia</vt:lpstr>
      <vt:lpstr>Malária</vt:lpstr>
      <vt:lpstr>Malária</vt:lpstr>
      <vt:lpstr>Bőrleishmaniasis</vt:lpstr>
      <vt:lpstr>Bőrleishmaniasis</vt:lpstr>
      <vt:lpstr>Viscerális (zsigeri) leishmaniasis (kala-azar)</vt:lpstr>
      <vt:lpstr>Nyálkahártya-leishmaniasis (espundia vagy pian bois)</vt:lpstr>
      <vt:lpstr>Chikungunya- láz</vt:lpstr>
      <vt:lpstr>Chikungunya- láz</vt:lpstr>
      <vt:lpstr>Chikungunya- láz</vt:lpstr>
      <vt:lpstr>Nyirokfilariázis: </vt:lpstr>
      <vt:lpstr>Sárgaláz</vt:lpstr>
      <vt:lpstr>23. dia</vt:lpstr>
      <vt:lpstr>Sárgaláz</vt:lpstr>
      <vt:lpstr>25. dia</vt:lpstr>
      <vt:lpstr>Nyugat- nílusi láz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2014.ÁPRILIS 7.-AZ EGÉSZSÉG VILÁGNAPJA</dc:title>
  <dc:creator>alinori</dc:creator>
  <cp:lastModifiedBy>alinori</cp:lastModifiedBy>
  <cp:revision>41</cp:revision>
  <dcterms:created xsi:type="dcterms:W3CDTF">2013-12-26T15:08:05Z</dcterms:created>
  <dcterms:modified xsi:type="dcterms:W3CDTF">2014-02-13T15:53:16Z</dcterms:modified>
</cp:coreProperties>
</file>