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9" r:id="rId8"/>
    <p:sldId id="263" r:id="rId9"/>
    <p:sldId id="268" r:id="rId10"/>
    <p:sldId id="264" r:id="rId11"/>
    <p:sldId id="262" r:id="rId12"/>
    <p:sldId id="265" r:id="rId13"/>
    <p:sldId id="266" r:id="rId14"/>
    <p:sldId id="267" r:id="rId1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5" name="Lekerekített téglalap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Lekerekített téglalap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Cím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hu-HU" smtClean="0"/>
              <a:t>Mintacím szerkesztése</a:t>
            </a:r>
            <a:endParaRPr kumimoji="0" lang="en-US"/>
          </a:p>
        </p:txBody>
      </p:sp>
      <p:sp>
        <p:nvSpPr>
          <p:cNvPr id="20" name="Alcím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19" name="Dátum helye 18"/>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11" name="Dia számának helye 10"/>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502920" y="530352"/>
            <a:ext cx="8183880" cy="4187952"/>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533404"/>
            <a:ext cx="1981200" cy="5257799"/>
          </a:xfrm>
        </p:spPr>
        <p:txBody>
          <a:bodyPr vert="eaVe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533400" y="533402"/>
            <a:ext cx="5943600" cy="5257801"/>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a:xfrm>
            <a:off x="502920" y="530352"/>
            <a:ext cx="8183880" cy="4187952"/>
          </a:xfrm>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14" name="Lekerekített téglalap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Lekerekített téglalap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nchor="b"/>
          <a:lstStyle>
            <a:lvl1pPr>
              <a:defRPr b="1"/>
            </a:lvl1pPr>
            <a:extLst/>
          </a:lstStyle>
          <a:p>
            <a:r>
              <a:rPr kumimoji="0" lang="hu-HU" smtClean="0"/>
              <a:t>Mintacím szerkesztése</a:t>
            </a:r>
            <a:endParaRPr kumimoji="0" lang="en-US"/>
          </a:p>
        </p:txBody>
      </p:sp>
      <p:sp>
        <p:nvSpPr>
          <p:cNvPr id="3" name="Szöveg hely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7" name="Lekerekített téglalap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átum helye 1"/>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3" name="Élőláb helye 2"/>
          <p:cNvSpPr>
            <a:spLocks noGrp="1"/>
          </p:cNvSpPr>
          <p:nvPr>
            <p:ph type="ftr" sz="quarter" idx="11"/>
          </p:nvPr>
        </p:nvSpPr>
        <p:spPr/>
        <p:txBody>
          <a:bodyPr/>
          <a:lstStyle>
            <a:extLst/>
          </a:lstStyle>
          <a:p>
            <a:endParaRPr lang="hu-HU"/>
          </a:p>
        </p:txBody>
      </p:sp>
      <p:sp>
        <p:nvSpPr>
          <p:cNvPr id="4" name="Dia számának helye 3"/>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hu-HU" smtClean="0"/>
              <a:t>Mintacím szerkesztése</a:t>
            </a:r>
            <a:endParaRPr kumimoji="0" lang="en-US"/>
          </a:p>
        </p:txBody>
      </p:sp>
      <p:sp>
        <p:nvSpPr>
          <p:cNvPr id="3" name="Szöveg hely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A0ADC204-DC1C-4A37-9D29-CFEA7B14ECA4}"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5" name="Lekerekített téglalap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Egy sarkán kerekített téglalap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hu-HU" smtClean="0"/>
              <a:t>Mintacím szerkesztése</a:t>
            </a:r>
            <a:endParaRPr kumimoji="0" lang="en-US"/>
          </a:p>
        </p:txBody>
      </p:sp>
      <p:sp>
        <p:nvSpPr>
          <p:cNvPr id="4" name="Szöveg hely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BB41FA7-9473-40AB-A338-4CFF7720F1F7}" type="datetimeFigureOut">
              <a:rPr lang="hu-HU" smtClean="0"/>
              <a:pPr/>
              <a:t>2014.04.11.</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A0ADC204-DC1C-4A37-9D29-CFEA7B14ECA4}" type="slidenum">
              <a:rPr lang="hu-HU" smtClean="0"/>
              <a:pPr/>
              <a:t>‹#›</a:t>
            </a:fld>
            <a:endParaRPr lang="hu-HU"/>
          </a:p>
        </p:txBody>
      </p:sp>
      <p:sp>
        <p:nvSpPr>
          <p:cNvPr id="3" name="Kép hely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hu-HU" smtClean="0"/>
              <a:t>Kép beszúrásához kattintson az ikonra</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Lekerekített téglalap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Lekerekített téglalap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Cím hely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hu-HU" smtClean="0"/>
              <a:t>Mintacím szerkesztése</a:t>
            </a:r>
            <a:endParaRPr kumimoji="0" lang="en-US"/>
          </a:p>
        </p:txBody>
      </p:sp>
      <p:sp>
        <p:nvSpPr>
          <p:cNvPr id="4" name="Szöveg hely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5" name="Dátum hely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B41FA7-9473-40AB-A338-4CFF7720F1F7}" type="datetimeFigureOut">
              <a:rPr lang="hu-HU" smtClean="0"/>
              <a:pPr/>
              <a:t>2014.04.11.</a:t>
            </a:fld>
            <a:endParaRPr lang="hu-HU"/>
          </a:p>
        </p:txBody>
      </p:sp>
      <p:sp>
        <p:nvSpPr>
          <p:cNvPr id="18" name="Élőláb hely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u-HU"/>
          </a:p>
        </p:txBody>
      </p:sp>
      <p:sp>
        <p:nvSpPr>
          <p:cNvPr id="5" name="Dia számának hely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0ADC204-DC1C-4A37-9D29-CFEA7B14ECA4}"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dirty="0" smtClean="0"/>
              <a:t>2014. május 3.hete</a:t>
            </a:r>
            <a:br>
              <a:rPr lang="hu-HU" dirty="0" smtClean="0"/>
            </a:br>
            <a:r>
              <a:rPr lang="hu-HU" dirty="0" smtClean="0"/>
              <a:t>Országos száj –és fogápolási hét</a:t>
            </a:r>
            <a:endParaRPr lang="hu-HU" dirty="0"/>
          </a:p>
        </p:txBody>
      </p:sp>
      <p:sp>
        <p:nvSpPr>
          <p:cNvPr id="3" name="Alcím 2"/>
          <p:cNvSpPr>
            <a:spLocks noGrp="1"/>
          </p:cNvSpPr>
          <p:nvPr>
            <p:ph type="subTitle" idx="1"/>
          </p:nvPr>
        </p:nvSpPr>
        <p:spPr/>
        <p:txBody>
          <a:bodyPr/>
          <a:lstStyle/>
          <a:p>
            <a:r>
              <a:rPr lang="hu-HU" dirty="0" smtClean="0"/>
              <a:t>Szerkesztette: </a:t>
            </a:r>
            <a:r>
              <a:rPr lang="hu-HU" dirty="0" err="1" smtClean="0"/>
              <a:t>dr</a:t>
            </a:r>
            <a:r>
              <a:rPr lang="hu-HU" dirty="0" smtClean="0"/>
              <a:t> Lázár </a:t>
            </a:r>
            <a:r>
              <a:rPr lang="hu-HU" dirty="0" err="1" smtClean="0"/>
              <a:t>Sarnyai</a:t>
            </a:r>
            <a:r>
              <a:rPr lang="hu-HU" dirty="0" smtClean="0"/>
              <a:t> Nóra</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A fogmosást legalább naponta legalább kétszer, még jobb, ha minden étkezés után végezzük el. Az alapos tisztítás azt jelenti, hogy figyelmet fordítunk a fogak külső, belső és rágófelszíneire egyaránt, különösen ügyelve az ínyszéli részekre. A tömött fogak és a fogpótlások tisztítása is rendkívül fontos, a tömések, pótlások mellett kialakuló másodlagos fogszuvasodás, ínygyulladás megelőzése miatt. Időnként használjunk színező tablettát, amivel ellenőrizhetjük milyen hatékonyan távolítottuk el a lepedéket fogainkról. A lepedék gyakran a nyelvet is vastagon borítja és itt is megtalálhatók azok a baktériumok, melyek a fehérjetartalmú anyagok lebontása révén nagy mennyiségű kénhidrogént termelnek. Ennek következménye a kellemetlen szájszag, melynek elkerülése érdekében nagyon fontos a nyelv rendszeres, fogkefével történő tisztítása is.</a:t>
            </a:r>
          </a:p>
          <a:p>
            <a:endParaRPr lang="hu-H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
            </a:r>
            <a:br>
              <a:rPr lang="hu-HU" dirty="0" smtClean="0"/>
            </a:br>
            <a:r>
              <a:rPr lang="hu-HU" dirty="0" smtClean="0"/>
              <a:t>Száj-és fogápolás</a:t>
            </a:r>
            <a:br>
              <a:rPr lang="hu-HU" dirty="0" smtClean="0"/>
            </a:b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fogkefét csakúgy, mint a magunkét 3-4 havonta cseréljük, fertőző betegség esetén pedig azonnal. Fogkrémet nem szükséges az első pillanattól kezdve használni, később rendelkezésünkre állnak külön, gyermekek részére gyártott, csökkentett fluoridtartalmú fajták, közöttük például olyanok is, amelyeket az egészen pici gyermek nyugodtan lenyelhet. A fogkrém kiválasztásakor nem árt kikérni fogorvos tanácsát!</a:t>
            </a:r>
          </a:p>
          <a:p>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Az alapvető fogápolási termékek mellett egyéb alternatívák közül is választhatunk, a tökéletes ápoltság és komfortérzet fenntartása érdekében. Manapság egyre többen döntenek az elektromos fogkefék mellett az alaposabb tisztítás reményében. Ezek a szerkezetek valóban nagyon hasznosak, a fogkefefej cseréjéről azonban itt se feledkezzünk meg. A drágább készülékekhez szájzuhany is tartozik, ez az íny masszírozásában játszik szerepet.</a:t>
            </a:r>
          </a:p>
          <a:p>
            <a:endParaRPr lang="hu-HU" dirty="0" smtClean="0"/>
          </a:p>
          <a:p>
            <a:endParaRPr lang="hu-H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Az ínymasszázs különösen azoknak ajánlott, akik ínysorvadásra hajlamosak, de azok se keseredjenek el, akiknek nem áll módjában a drágább készülékek beszerzése. A fogínysorvadás megelőzésére naponta az ujjunkkal is masszírozhatjuk az ínyt. Ha vérzik, reggeli előtt mindennap öblögessünk szobahőmérsékletű vízzel! Méghozzá igen intenzíven, a mimikai izmok részvételével, egyszerűbben szólva: fújjuk fel a szánkat. Kétpohárnyi vizet elöblögetve reggelente biztosítjuk fogínyünk tónusát.</a:t>
            </a:r>
            <a:endParaRPr lang="hu-H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lstStyle/>
          <a:p>
            <a:r>
              <a:rPr lang="hu-HU" dirty="0" smtClean="0"/>
              <a:t>Néha a leggondosabb ápolás ellenére is előfordulnak vírusos, gombás vagy bakteriális szájüregi fertőzések. Enyhébb esetekben (pl. </a:t>
            </a:r>
            <a:r>
              <a:rPr lang="hu-HU" dirty="0" err="1" smtClean="0"/>
              <a:t>afta</a:t>
            </a:r>
            <a:r>
              <a:rPr lang="hu-HU" dirty="0" smtClean="0"/>
              <a:t> vagy </a:t>
            </a:r>
            <a:r>
              <a:rPr lang="hu-HU" dirty="0" err="1" smtClean="0"/>
              <a:t>herpeszvírus</a:t>
            </a:r>
            <a:r>
              <a:rPr lang="hu-HU" dirty="0" smtClean="0"/>
              <a:t>) ezek idővel maguktól is visszahúzódnak, a folyamat azonban felgyorsítható a recept nélkül kapható szájfertőtlenítő szerek segítségével. Kérjük ki ebben fogorvosunk tanácsát!</a:t>
            </a:r>
          </a:p>
          <a:p>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napidoktor.hu/napidoki/webimage/4/9/4/8/wimage/fogak.jpg"/>
          <p:cNvPicPr/>
          <p:nvPr/>
        </p:nvPicPr>
        <p:blipFill>
          <a:blip r:embed="rId2"/>
          <a:srcRect/>
          <a:stretch>
            <a:fillRect/>
          </a:stretch>
        </p:blipFill>
        <p:spPr bwMode="auto">
          <a:xfrm>
            <a:off x="285720" y="357166"/>
            <a:ext cx="8572559" cy="614366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Az iskoláskorú gyermekek 60-90 százalékának van lyukas foga, a fogszuvasodás tehát a leggyakoribb szájüregi betegség a gyermekek között. </a:t>
            </a:r>
          </a:p>
          <a:p>
            <a:r>
              <a:rPr lang="hu-HU" dirty="0" smtClean="0"/>
              <a:t>Az Egészségügyi Világszervezet adatai szerint 2-5 éves korban már a gyerekek 28 százalékánál megkezdődik a tejfogak szuvasodása. 11 évesen a gyermekek felének, 19 évesen pedig kétharmadának van lyukas foga a maradandó fogsorban. Az adatok annak ellenére ilyen döbbenetesek, hogy az utóbbi években jelentősen javult a gyerekek fogainak állapota. </a:t>
            </a:r>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62500" lnSpcReduction="20000"/>
          </a:bodyPr>
          <a:lstStyle/>
          <a:p>
            <a:pPr>
              <a:buNone/>
            </a:pPr>
            <a:r>
              <a:rPr lang="hu-HU" dirty="0" smtClean="0"/>
              <a:t>A megelőzési tippek már a kezdetektől javasoltak:</a:t>
            </a:r>
          </a:p>
          <a:p>
            <a:r>
              <a:rPr lang="hu-HU" dirty="0" smtClean="0"/>
              <a:t>Az ételekbe nem szabad cukrot tenni, és a kisgyermek kezébe adott rágcsálnivaló se édes keksz legyen, hanem zöldség-, gyümölcs-, sajt- vagy kenyérdarabka. Természetesen szigorúan elkerülendő a cukros, mézes teák vagy cukros, savas üdítőitalok cumiztatása, hiszen ezek azonnal megkezdik az általában 5-6 hónapos korban kibújó tejfogak pusztítását. Az a jó, ha a gyermek kanálból eszik és pohárból iszik. Ha a baba ragaszkodik a cumizáshoz, és ehhez nem elég az erre a célra speciálisan kialakított </a:t>
            </a:r>
            <a:r>
              <a:rPr lang="hu-HU" dirty="0" err="1" smtClean="0"/>
              <a:t>szájcumi</a:t>
            </a:r>
            <a:r>
              <a:rPr lang="hu-HU" dirty="0" smtClean="0"/>
              <a:t>, a cumisüvegbe vizet töltsön az édesanya. Nem ritka, hogy a kisgyermek szájíze, fogazata a rendszeresen kapott cukros löttyöktől úgy elsavanyodik, elszíneződik, hogy a tejfog helyén már csak fekete gyökereket, csonkokat látni. A cukros, savas italok fogyasztása később is kerülendő. Nagyobb gyermekek csak a főétkezés után kapjanak édességet, és utána a lehető legrövidebb időn belül mossanak fogat.</a:t>
            </a:r>
          </a:p>
          <a:p>
            <a:pPr>
              <a:buNone/>
            </a:pPr>
            <a:r>
              <a:rPr lang="hu-HU" dirty="0" smtClean="0"/>
              <a:t> l</a:t>
            </a:r>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lstStyle/>
          <a:p>
            <a:r>
              <a:rPr lang="hu-HU" dirty="0" smtClean="0"/>
              <a:t>A babák ínye az első fogak előtörésénél  nagyon érzékeny, és ez közérzetükre is kihat. Hogy enyhítsünk gyermekünk kellemetlenségein, ujjunkra csavart tiszta, nedves gézzel masszírozzuk az érzékeny ínyt. Később az első fogakat is tisztíthatjuk gézdarabbal, vagy zsebkendővel naponta egyszer. </a:t>
            </a:r>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lstStyle/>
          <a:p>
            <a:r>
              <a:rPr lang="hu-HU" dirty="0" smtClean="0"/>
              <a:t>Egyéves kor tájékán megvehetjük a gyermek első fogkeféjét, mely legyen kicsi fejű, puha, lekerekített sörtékkel. Helyes, ha minél hamarabb a kezébe adjuk, mi magunk pedig mossunk előtte fogat, így a felnőttet utánozva lesz természetes számára a napi fogkefehasználat. A fogmosás érdemi részét kezdetben persze végezzük el mi magunk.</a:t>
            </a:r>
          </a:p>
          <a:p>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http://www.merjmosolyogni.hu/wp-content/uploads/2013/09/P156_Curaprox_PR_babafogkefe_ILLUSZTRACIO.jpg"/>
          <p:cNvPicPr>
            <a:picLocks noChangeAspect="1" noChangeArrowheads="1"/>
          </p:cNvPicPr>
          <p:nvPr/>
        </p:nvPicPr>
        <p:blipFill>
          <a:blip r:embed="rId2"/>
          <a:srcRect/>
          <a:stretch>
            <a:fillRect/>
          </a:stretch>
        </p:blipFill>
        <p:spPr bwMode="auto">
          <a:xfrm>
            <a:off x="4572000" y="357166"/>
            <a:ext cx="4257671" cy="6143668"/>
          </a:xfrm>
          <a:prstGeom prst="rect">
            <a:avLst/>
          </a:prstGeom>
          <a:noFill/>
        </p:spPr>
      </p:pic>
      <p:pic>
        <p:nvPicPr>
          <p:cNvPr id="8198" name="Picture 6" descr="http://kep.index.hu/1/0/180/1808/18080/1808077_cf5586e4df0c44e798f5ff7de5a93ed3_wm.jpg"/>
          <p:cNvPicPr>
            <a:picLocks noChangeAspect="1" noChangeArrowheads="1"/>
          </p:cNvPicPr>
          <p:nvPr/>
        </p:nvPicPr>
        <p:blipFill>
          <a:blip r:embed="rId3"/>
          <a:srcRect/>
          <a:stretch>
            <a:fillRect/>
          </a:stretch>
        </p:blipFill>
        <p:spPr bwMode="auto">
          <a:xfrm>
            <a:off x="285720" y="3643314"/>
            <a:ext cx="4286250" cy="2857500"/>
          </a:xfrm>
          <a:prstGeom prst="rect">
            <a:avLst/>
          </a:prstGeom>
          <a:noFill/>
        </p:spPr>
      </p:pic>
      <p:pic>
        <p:nvPicPr>
          <p:cNvPr id="8200" name="Picture 8" descr="http://www.nlcafe.hu/cikk/3/27848/5.jpg"/>
          <p:cNvPicPr>
            <a:picLocks noChangeAspect="1" noChangeArrowheads="1"/>
          </p:cNvPicPr>
          <p:nvPr/>
        </p:nvPicPr>
        <p:blipFill>
          <a:blip r:embed="rId4"/>
          <a:srcRect/>
          <a:stretch>
            <a:fillRect/>
          </a:stretch>
        </p:blipFill>
        <p:spPr bwMode="auto">
          <a:xfrm>
            <a:off x="285720" y="357166"/>
            <a:ext cx="4286280" cy="328614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Száj-és fogápolás</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Ha a gyermek idejében elsajátítja a fogkefe helyes és rendszeres használatát, akkor minden bizonnyal felnőtt korában sem lesznek kérdései a fogápolással kapcsolatban. Az idézett kutatási eredmények azonban arra engednek következtetni, hogy sokan nincsenek tisztában </a:t>
            </a:r>
            <a:r>
              <a:rPr lang="hu-HU" dirty="0" err="1" smtClean="0"/>
              <a:t>szájhigiéné</a:t>
            </a:r>
            <a:r>
              <a:rPr lang="hu-HU" dirty="0" smtClean="0"/>
              <a:t> alapvető szabályaival, vagy csak egyszerűen nem érdeklik őket a következmények. Pedig a következmények nem sok jóval kecsegtetnek: szuvas, elszíneződött fogak, kellemetlen lehelet, gombák, szájfertőzések, és a végén hiányos fogazat. Ha mindezt el akarjuk kerülni, nem árt közelebbi és sűrűbb kapcsolatot kialakítani fogkefénkkel.</a:t>
            </a:r>
          </a:p>
          <a:p>
            <a:pPr>
              <a:buNone/>
            </a:pPr>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media.hazipatika.com/cikkek/main/17/7117/fogmosas_apafia_n.jpg"/>
          <p:cNvPicPr/>
          <p:nvPr/>
        </p:nvPicPr>
        <p:blipFill>
          <a:blip r:embed="rId2"/>
          <a:srcRect/>
          <a:stretch>
            <a:fillRect/>
          </a:stretch>
        </p:blipFill>
        <p:spPr bwMode="auto">
          <a:xfrm>
            <a:off x="285720" y="357166"/>
            <a:ext cx="8572560" cy="614366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us">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ktu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us">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72</TotalTime>
  <Words>825</Words>
  <Application>Microsoft Office PowerPoint</Application>
  <PresentationFormat>Diavetítés a képernyőre (4:3 oldalarány)</PresentationFormat>
  <Paragraphs>25</Paragraphs>
  <Slides>14</Slides>
  <Notes>0</Notes>
  <HiddenSlides>0</HiddenSlides>
  <MMClips>0</MMClips>
  <ScaleCrop>false</ScaleCrop>
  <HeadingPairs>
    <vt:vector size="4" baseType="variant">
      <vt:variant>
        <vt:lpstr>Téma</vt:lpstr>
      </vt:variant>
      <vt:variant>
        <vt:i4>1</vt:i4>
      </vt:variant>
      <vt:variant>
        <vt:lpstr>Diacímek</vt:lpstr>
      </vt:variant>
      <vt:variant>
        <vt:i4>14</vt:i4>
      </vt:variant>
    </vt:vector>
  </HeadingPairs>
  <TitlesOfParts>
    <vt:vector size="15" baseType="lpstr">
      <vt:lpstr>Aspektus</vt:lpstr>
      <vt:lpstr>2014. május 3.hete Országos száj –és fogápolási hét</vt:lpstr>
      <vt:lpstr>2. dia</vt:lpstr>
      <vt:lpstr>Száj-és fogápolás</vt:lpstr>
      <vt:lpstr>Száj-és fogápolás</vt:lpstr>
      <vt:lpstr>Száj-és fogápolás</vt:lpstr>
      <vt:lpstr>Száj-és fogápolás</vt:lpstr>
      <vt:lpstr>7. dia</vt:lpstr>
      <vt:lpstr>Száj-és fogápolás</vt:lpstr>
      <vt:lpstr>9. dia</vt:lpstr>
      <vt:lpstr>Száj-és fogápolás</vt:lpstr>
      <vt:lpstr> Száj-és fogápolás </vt:lpstr>
      <vt:lpstr>Száj-és fogápolás</vt:lpstr>
      <vt:lpstr>Száj-és fogápolás</vt:lpstr>
      <vt:lpstr>Száj-és fogápolás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május 3.hete A száj –és fogápolás világhete</dc:title>
  <dc:creator>alinori</dc:creator>
  <cp:lastModifiedBy>alinori</cp:lastModifiedBy>
  <cp:revision>12</cp:revision>
  <dcterms:created xsi:type="dcterms:W3CDTF">2014-04-10T19:55:48Z</dcterms:created>
  <dcterms:modified xsi:type="dcterms:W3CDTF">2014-04-11T13:44:45Z</dcterms:modified>
</cp:coreProperties>
</file>