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70" r:id="rId15"/>
    <p:sldId id="272" r:id="rId16"/>
    <p:sldId id="274" r:id="rId17"/>
    <p:sldId id="269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Átellenes sarkain kerekített téglalap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11EB026-E91B-46D0-B005-334F90814071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11" name="Dia számának hely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31FBDA7-EF89-4E18-BB65-483815C5683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1EB026-E91B-46D0-B005-334F90814071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FBDA7-EF89-4E18-BB65-483815C5683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1EB026-E91B-46D0-B005-334F90814071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FBDA7-EF89-4E18-BB65-483815C5683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1EB026-E91B-46D0-B005-334F90814071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FBDA7-EF89-4E18-BB65-483815C5683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11EB026-E91B-46D0-B005-334F90814071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31FBDA7-EF89-4E18-BB65-483815C5683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1EB026-E91B-46D0-B005-334F90814071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31FBDA7-EF89-4E18-BB65-483815C5683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églalap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1EB026-E91B-46D0-B005-334F90814071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31FBDA7-EF89-4E18-BB65-483815C5683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1EB026-E91B-46D0-B005-334F90814071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FBDA7-EF89-4E18-BB65-483815C5683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1EB026-E91B-46D0-B005-334F90814071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FBDA7-EF89-4E18-BB65-483815C5683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9" name="Dátum hely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11EB026-E91B-46D0-B005-334F90814071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31FBDA7-EF89-4E18-BB65-483815C5683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3" name="Kép hely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hu-H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Kép beszúrásához kattintson az ikonra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11EB026-E91B-46D0-B005-334F90814071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31FBDA7-EF89-4E18-BB65-483815C5683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Átellenes sarkain kerekített téglalap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11EB026-E91B-46D0-B005-334F90814071}" type="datetimeFigureOut">
              <a:rPr lang="hu-HU" smtClean="0"/>
              <a:pPr/>
              <a:t>2013.12.27.</a:t>
            </a:fld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31FBDA7-EF89-4E18-BB65-483815C5683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31. JANUAR 2014.- DAN BORBE PROTIV </a:t>
            </a:r>
            <a:r>
              <a:rPr lang="sr-Latn-RS" dirty="0" smtClean="0"/>
              <a:t> PUŠENJA U SRBIJI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Priredila</a:t>
            </a:r>
            <a:r>
              <a:rPr lang="sr-Latn-RS" dirty="0" smtClean="0"/>
              <a:t>: dr Nora Lazar Šarnjai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u-HU" dirty="0" err="1" smtClean="0"/>
              <a:t>Štetni</a:t>
            </a:r>
            <a:r>
              <a:rPr lang="hu-HU" dirty="0" smtClean="0"/>
              <a:t> </a:t>
            </a:r>
            <a:r>
              <a:rPr lang="hu-HU" dirty="0" err="1" smtClean="0"/>
              <a:t>efekti</a:t>
            </a:r>
            <a:r>
              <a:rPr lang="hu-HU" dirty="0" smtClean="0"/>
              <a:t> </a:t>
            </a:r>
            <a:r>
              <a:rPr lang="hu-HU" dirty="0" err="1" smtClean="0"/>
              <a:t>ugljen</a:t>
            </a:r>
            <a:r>
              <a:rPr lang="hu-HU" dirty="0" smtClean="0"/>
              <a:t> </a:t>
            </a:r>
            <a:r>
              <a:rPr lang="hu-HU" dirty="0" err="1" smtClean="0"/>
              <a:t>monoksida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 Ugljen monoksid se vezuje 200 puta češće sa hemoglobinom nego kiseonik,</a:t>
            </a:r>
            <a:r>
              <a:rPr lang="sl-SI" baseline="-25000" dirty="0" smtClean="0"/>
              <a:t> </a:t>
            </a:r>
            <a:r>
              <a:rPr lang="sl-SI" dirty="0" smtClean="0"/>
              <a:t>i na taj</a:t>
            </a:r>
            <a:r>
              <a:rPr lang="hu-HU" dirty="0" smtClean="0"/>
              <a:t> </a:t>
            </a:r>
            <a:r>
              <a:rPr lang="hu-HU" dirty="0" err="1" smtClean="0"/>
              <a:t>način</a:t>
            </a:r>
            <a:r>
              <a:rPr lang="hu-HU" dirty="0" smtClean="0"/>
              <a:t> </a:t>
            </a:r>
            <a:r>
              <a:rPr lang="hu-HU" dirty="0" err="1" smtClean="0"/>
              <a:t>remeti</a:t>
            </a:r>
            <a:r>
              <a:rPr lang="hu-HU" dirty="0" smtClean="0"/>
              <a:t> </a:t>
            </a:r>
            <a:r>
              <a:rPr lang="hu-HU" dirty="0" err="1" smtClean="0"/>
              <a:t>prenos</a:t>
            </a:r>
            <a:r>
              <a:rPr lang="hu-HU" dirty="0" smtClean="0"/>
              <a:t> </a:t>
            </a:r>
            <a:r>
              <a:rPr lang="hu-HU" dirty="0" err="1" smtClean="0"/>
              <a:t>kiseonika</a:t>
            </a:r>
            <a:r>
              <a:rPr lang="hu-HU" dirty="0" smtClean="0"/>
              <a:t> </a:t>
            </a:r>
            <a:r>
              <a:rPr lang="hu-HU" dirty="0" err="1" smtClean="0"/>
              <a:t>putem</a:t>
            </a:r>
            <a:r>
              <a:rPr lang="hu-HU" dirty="0" smtClean="0"/>
              <a:t> </a:t>
            </a:r>
            <a:r>
              <a:rPr lang="hu-HU" dirty="0" err="1" smtClean="0"/>
              <a:t>krvi</a:t>
            </a:r>
            <a:r>
              <a:rPr lang="hu-HU" dirty="0" smtClean="0"/>
              <a:t> (</a:t>
            </a:r>
            <a:r>
              <a:rPr lang="hu-HU" dirty="0" err="1" smtClean="0"/>
              <a:t>efekat</a:t>
            </a:r>
            <a:r>
              <a:rPr lang="hu-HU" dirty="0" smtClean="0"/>
              <a:t> </a:t>
            </a:r>
            <a:r>
              <a:rPr lang="hu-HU" dirty="0" err="1" smtClean="0"/>
              <a:t>blokade</a:t>
            </a:r>
            <a:r>
              <a:rPr lang="hu-HU" dirty="0" smtClean="0"/>
              <a:t> </a:t>
            </a:r>
            <a:r>
              <a:rPr lang="hu-HU" dirty="0" err="1" smtClean="0"/>
              <a:t>disajnih</a:t>
            </a:r>
            <a:r>
              <a:rPr lang="hu-HU" dirty="0" smtClean="0"/>
              <a:t> </a:t>
            </a:r>
            <a:r>
              <a:rPr lang="hu-HU" dirty="0" err="1" smtClean="0"/>
              <a:t>enzima</a:t>
            </a:r>
            <a:r>
              <a:rPr lang="hu-HU" dirty="0" smtClean="0"/>
              <a:t>). </a:t>
            </a:r>
            <a:r>
              <a:rPr lang="sl-SI" dirty="0" smtClean="0"/>
              <a:t>Ugljen monoksid oštećuje zidove arterija i povećava rizik sužavanja srčane arterije vodeći ka infarktu srca.</a:t>
            </a:r>
            <a:r>
              <a:rPr lang="hr-HR" dirty="0" smtClean="0"/>
              <a:t/>
            </a:r>
            <a:br>
              <a:rPr lang="hr-HR" dirty="0" smtClean="0"/>
            </a:b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err="1" smtClean="0"/>
              <a:t>Katran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err="1" smtClean="0"/>
              <a:t>Katran</a:t>
            </a:r>
            <a:r>
              <a:rPr lang="hu-HU" b="1" u="sng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najopasnija</a:t>
            </a:r>
            <a:r>
              <a:rPr lang="hu-HU" dirty="0" smtClean="0"/>
              <a:t> </a:t>
            </a:r>
            <a:r>
              <a:rPr lang="hu-HU" dirty="0" err="1" smtClean="0"/>
              <a:t>hemikalija</a:t>
            </a:r>
            <a:r>
              <a:rPr lang="hu-HU" dirty="0" smtClean="0"/>
              <a:t> </a:t>
            </a:r>
            <a:r>
              <a:rPr lang="hu-HU" dirty="0" err="1" smtClean="0"/>
              <a:t>iz</a:t>
            </a:r>
            <a:r>
              <a:rPr lang="hu-HU" dirty="0" smtClean="0"/>
              <a:t> </a:t>
            </a:r>
            <a:r>
              <a:rPr lang="hu-HU" dirty="0" err="1" smtClean="0"/>
              <a:t>dima</a:t>
            </a:r>
            <a:r>
              <a:rPr lang="hu-HU" dirty="0" smtClean="0"/>
              <a:t> </a:t>
            </a:r>
            <a:r>
              <a:rPr lang="hu-HU" dirty="0" err="1" smtClean="0"/>
              <a:t>cigarete</a:t>
            </a:r>
            <a:r>
              <a:rPr lang="hu-HU" dirty="0" smtClean="0"/>
              <a:t>. </a:t>
            </a:r>
            <a:r>
              <a:rPr lang="sl-SI" dirty="0" smtClean="0"/>
              <a:t>Katran je produkt suve destilacije sadržaja lišća duvana. Katran se kondenzuje u lepljivu i sirupastu masu u plućima i drugim disajnim organima gde uzrokuje različite bolesti.</a:t>
            </a:r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l-SI" dirty="0" smtClean="0"/>
              <a:t>Štetno dejstvo katrana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err="1" smtClean="0"/>
              <a:t>Dok</a:t>
            </a:r>
            <a:r>
              <a:rPr lang="hu-HU" dirty="0" smtClean="0"/>
              <a:t> </a:t>
            </a:r>
            <a:r>
              <a:rPr lang="hu-HU" dirty="0" err="1" smtClean="0"/>
              <a:t>ljudi</a:t>
            </a:r>
            <a:r>
              <a:rPr lang="hu-HU" dirty="0" smtClean="0"/>
              <a:t> </a:t>
            </a:r>
            <a:r>
              <a:rPr lang="hu-HU" dirty="0" err="1" smtClean="0"/>
              <a:t>puše</a:t>
            </a:r>
            <a:r>
              <a:rPr lang="hu-HU" dirty="0" smtClean="0"/>
              <a:t> </a:t>
            </a:r>
            <a:r>
              <a:rPr lang="hu-HU" dirty="0" err="1" smtClean="0"/>
              <a:t>zbog</a:t>
            </a:r>
            <a:r>
              <a:rPr lang="hu-HU" dirty="0" smtClean="0"/>
              <a:t> </a:t>
            </a:r>
            <a:r>
              <a:rPr lang="hu-HU" dirty="0" err="1" smtClean="0"/>
              <a:t>efekata</a:t>
            </a:r>
            <a:r>
              <a:rPr lang="hu-HU" dirty="0" smtClean="0"/>
              <a:t> </a:t>
            </a:r>
            <a:r>
              <a:rPr lang="hu-HU" dirty="0" err="1" smtClean="0"/>
              <a:t>nikotina</a:t>
            </a:r>
            <a:r>
              <a:rPr lang="hu-HU" dirty="0" smtClean="0"/>
              <a:t> na </a:t>
            </a:r>
            <a:r>
              <a:rPr lang="hu-HU" dirty="0" err="1" smtClean="0"/>
              <a:t>mozak</a:t>
            </a:r>
            <a:r>
              <a:rPr lang="hu-HU" dirty="0" smtClean="0"/>
              <a:t>, </a:t>
            </a:r>
            <a:r>
              <a:rPr lang="hu-HU" dirty="0" err="1" smtClean="0"/>
              <a:t>oni</a:t>
            </a:r>
            <a:r>
              <a:rPr lang="hu-HU" dirty="0" smtClean="0"/>
              <a:t> </a:t>
            </a:r>
            <a:r>
              <a:rPr lang="hu-HU" dirty="0" err="1" smtClean="0"/>
              <a:t>uglavnom</a:t>
            </a:r>
            <a:r>
              <a:rPr lang="hu-HU" dirty="0" smtClean="0"/>
              <a:t> </a:t>
            </a:r>
            <a:r>
              <a:rPr lang="hu-HU" dirty="0" err="1" smtClean="0"/>
              <a:t>osećaju</a:t>
            </a:r>
            <a:r>
              <a:rPr lang="hu-HU" dirty="0" smtClean="0"/>
              <a:t> </a:t>
            </a:r>
            <a:r>
              <a:rPr lang="hu-HU" dirty="0" err="1" smtClean="0"/>
              <a:t>posledice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efekata</a:t>
            </a:r>
            <a:r>
              <a:rPr lang="hu-HU" dirty="0" smtClean="0"/>
              <a:t> </a:t>
            </a:r>
            <a:r>
              <a:rPr lang="hu-HU" dirty="0" err="1" smtClean="0"/>
              <a:t>katrana</a:t>
            </a:r>
            <a:r>
              <a:rPr lang="hu-HU" dirty="0" smtClean="0"/>
              <a:t>. </a:t>
            </a:r>
            <a:r>
              <a:rPr lang="sl-SI" dirty="0" smtClean="0"/>
              <a:t>Hemijski sastav katrana je smeša aromatičnih ugljovodonika među kojma preko 50 su kancerogeni. Novija istraživanja pokazuju da su neki kancerogeni spojevi iz duvanskog dima »potpuni« kancerogeni činioci, a neki »nepotpuni«. Ti »nepotpuni« deluju kao pokretači ili unapređivači malignog bubrenja. Neki od kancerogenih spojeva deluju kao »ubrzivači« tj. ubrzavaju kancerogenu aktivnost policikličnih aromatičnih ugljovodonika.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ttps://encrypted-tbn0.gstatic.com/images?q=tbn:ANd9GcSYXP43I2T-nqZRKvORExhcj0yZhLTg2vvScHyDGM5dYEa0M4M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857232"/>
            <a:ext cx="4429156" cy="243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rc_mi" descr="http://m.cdn.blog.hu/su/super/image/Anti_Smoking_Ads_3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857232"/>
            <a:ext cx="3357586" cy="5057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rc_mi" descr="http://infovilag.hu/data/images/2009-07/dohanyzas1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3372" y="3286124"/>
            <a:ext cx="4429156" cy="2657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/>
              <a:t>Zajedno je lakše...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err="1" smtClean="0"/>
              <a:t>Pušenje</a:t>
            </a:r>
            <a:r>
              <a:rPr lang="hu-HU" dirty="0" smtClean="0"/>
              <a:t> </a:t>
            </a:r>
            <a:r>
              <a:rPr lang="hu-HU" dirty="0" err="1" smtClean="0"/>
              <a:t>cigareta</a:t>
            </a:r>
            <a:r>
              <a:rPr lang="hu-HU" dirty="0" smtClean="0"/>
              <a:t> </a:t>
            </a:r>
            <a:r>
              <a:rPr lang="hu-HU" dirty="0" err="1" smtClean="0"/>
              <a:t>spada</a:t>
            </a:r>
            <a:r>
              <a:rPr lang="hu-HU" dirty="0" smtClean="0"/>
              <a:t> u </a:t>
            </a:r>
            <a:r>
              <a:rPr lang="hu-HU" dirty="0" err="1" smtClean="0"/>
              <a:t>bolesti</a:t>
            </a:r>
            <a:r>
              <a:rPr lang="hu-HU" dirty="0" smtClean="0"/>
              <a:t> </a:t>
            </a:r>
            <a:r>
              <a:rPr lang="hu-HU" dirty="0" err="1" smtClean="0"/>
              <a:t>zavisnosti</a:t>
            </a:r>
            <a:r>
              <a:rPr lang="hu-HU" dirty="0" smtClean="0"/>
              <a:t> a </a:t>
            </a:r>
            <a:r>
              <a:rPr lang="hu-HU" dirty="0" err="1" smtClean="0"/>
              <a:t>zavisnost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nikotina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na </a:t>
            </a:r>
            <a:r>
              <a:rPr lang="hu-HU" dirty="0" err="1" smtClean="0"/>
              <a:t>nivou</a:t>
            </a:r>
            <a:r>
              <a:rPr lang="hu-HU" dirty="0" smtClean="0"/>
              <a:t> </a:t>
            </a:r>
            <a:r>
              <a:rPr lang="hu-HU" dirty="0" err="1" smtClean="0"/>
              <a:t>heroinske</a:t>
            </a:r>
            <a:r>
              <a:rPr lang="hu-HU" dirty="0" smtClean="0"/>
              <a:t> </a:t>
            </a:r>
            <a:r>
              <a:rPr lang="hu-HU" dirty="0" err="1" smtClean="0"/>
              <a:t>zavisnosti</a:t>
            </a:r>
            <a:r>
              <a:rPr lang="hu-HU" dirty="0" smtClean="0"/>
              <a:t> i </a:t>
            </a:r>
            <a:r>
              <a:rPr lang="hu-HU" dirty="0" err="1" smtClean="0"/>
              <a:t>mnogo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lakše</a:t>
            </a:r>
            <a:r>
              <a:rPr lang="hu-HU" dirty="0" smtClean="0"/>
              <a:t> </a:t>
            </a:r>
            <a:r>
              <a:rPr lang="hu-HU" dirty="0" err="1" smtClean="0"/>
              <a:t>apstinencijalne</a:t>
            </a:r>
            <a:r>
              <a:rPr lang="hu-HU" dirty="0" smtClean="0"/>
              <a:t> </a:t>
            </a:r>
            <a:r>
              <a:rPr lang="hu-HU" dirty="0" err="1" smtClean="0"/>
              <a:t>simptome</a:t>
            </a:r>
            <a:r>
              <a:rPr lang="hu-HU" dirty="0" smtClean="0"/>
              <a:t> </a:t>
            </a:r>
            <a:r>
              <a:rPr lang="hu-HU" dirty="0" err="1" smtClean="0"/>
              <a:t>proći</a:t>
            </a:r>
            <a:r>
              <a:rPr lang="hu-HU" dirty="0" smtClean="0"/>
              <a:t> </a:t>
            </a:r>
            <a:r>
              <a:rPr lang="hu-HU" dirty="0" err="1" smtClean="0"/>
              <a:t>uz</a:t>
            </a:r>
            <a:r>
              <a:rPr lang="hu-HU" dirty="0" smtClean="0"/>
              <a:t> </a:t>
            </a:r>
            <a:r>
              <a:rPr lang="hu-HU" dirty="0" err="1" smtClean="0"/>
              <a:t>podršku</a:t>
            </a:r>
            <a:r>
              <a:rPr lang="hu-HU" dirty="0" smtClean="0"/>
              <a:t> </a:t>
            </a:r>
            <a:r>
              <a:rPr lang="hu-HU" dirty="0" err="1" smtClean="0"/>
              <a:t>grupe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korisne</a:t>
            </a:r>
            <a:r>
              <a:rPr lang="hu-HU" dirty="0" smtClean="0"/>
              <a:t> </a:t>
            </a:r>
            <a:r>
              <a:rPr lang="hu-HU" dirty="0" err="1" smtClean="0"/>
              <a:t>savete</a:t>
            </a:r>
            <a:r>
              <a:rPr lang="hu-HU" dirty="0" smtClean="0"/>
              <a:t>  </a:t>
            </a:r>
            <a:r>
              <a:rPr lang="hu-HU" dirty="0" err="1" smtClean="0"/>
              <a:t>dobijene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savetnika. </a:t>
            </a:r>
            <a:r>
              <a:rPr lang="hu-HU" dirty="0" err="1" smtClean="0"/>
              <a:t>Osnovna</a:t>
            </a:r>
            <a:r>
              <a:rPr lang="hu-HU" dirty="0" smtClean="0"/>
              <a:t> </a:t>
            </a:r>
            <a:r>
              <a:rPr lang="hu-HU" dirty="0" err="1" smtClean="0"/>
              <a:t>ideja</a:t>
            </a:r>
            <a:r>
              <a:rPr lang="hu-HU" dirty="0" smtClean="0"/>
              <a:t> </a:t>
            </a:r>
            <a:r>
              <a:rPr lang="hu-HU" dirty="0" err="1" smtClean="0"/>
              <a:t>ovog</a:t>
            </a:r>
            <a:r>
              <a:rPr lang="hu-HU" dirty="0" smtClean="0"/>
              <a:t> </a:t>
            </a:r>
            <a:r>
              <a:rPr lang="hu-HU" dirty="0" err="1" smtClean="0"/>
              <a:t>metoda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razbijanje</a:t>
            </a:r>
            <a:r>
              <a:rPr lang="hu-HU" dirty="0" smtClean="0"/>
              <a:t> </a:t>
            </a:r>
            <a:r>
              <a:rPr lang="hu-HU" dirty="0" err="1" smtClean="0"/>
              <a:t>pušačke</a:t>
            </a:r>
            <a:r>
              <a:rPr lang="hu-HU" dirty="0" smtClean="0"/>
              <a:t> </a:t>
            </a:r>
            <a:r>
              <a:rPr lang="hu-HU" dirty="0" err="1" smtClean="0"/>
              <a:t>navike</a:t>
            </a:r>
            <a:r>
              <a:rPr lang="hu-HU" dirty="0" smtClean="0"/>
              <a:t> i </a:t>
            </a:r>
            <a:r>
              <a:rPr lang="hu-HU" dirty="0" err="1" smtClean="0"/>
              <a:t>aktivna</a:t>
            </a:r>
            <a:r>
              <a:rPr lang="hu-HU" dirty="0" smtClean="0"/>
              <a:t> </a:t>
            </a:r>
            <a:r>
              <a:rPr lang="hu-HU" dirty="0" err="1" smtClean="0"/>
              <a:t>izmena</a:t>
            </a:r>
            <a:r>
              <a:rPr lang="hu-HU" dirty="0" smtClean="0"/>
              <a:t> </a:t>
            </a:r>
            <a:r>
              <a:rPr lang="hu-HU" dirty="0" err="1" smtClean="0"/>
              <a:t>stila</a:t>
            </a:r>
            <a:r>
              <a:rPr lang="hu-HU" dirty="0" smtClean="0"/>
              <a:t> </a:t>
            </a:r>
            <a:r>
              <a:rPr lang="hu-HU" dirty="0" err="1" smtClean="0"/>
              <a:t>života</a:t>
            </a:r>
            <a:r>
              <a:rPr lang="hu-HU" dirty="0" smtClean="0"/>
              <a:t> </a:t>
            </a:r>
            <a:r>
              <a:rPr lang="hu-HU" dirty="0" err="1" smtClean="0"/>
              <a:t>uvođenjem</a:t>
            </a:r>
            <a:r>
              <a:rPr lang="hu-HU" dirty="0" smtClean="0"/>
              <a:t> </a:t>
            </a:r>
            <a:r>
              <a:rPr lang="hu-HU" dirty="0" err="1" smtClean="0"/>
              <a:t>zdravih</a:t>
            </a:r>
            <a:r>
              <a:rPr lang="hu-HU" dirty="0" smtClean="0"/>
              <a:t> </a:t>
            </a:r>
            <a:r>
              <a:rPr lang="hu-HU" dirty="0" err="1" smtClean="0"/>
              <a:t>navika</a:t>
            </a:r>
            <a:r>
              <a:rPr lang="hu-HU" dirty="0" smtClean="0"/>
              <a:t>.</a:t>
            </a:r>
            <a:br>
              <a:rPr lang="hu-HU" dirty="0" smtClean="0"/>
            </a:br>
            <a:endParaRPr lang="hu-HU" dirty="0" smtClean="0"/>
          </a:p>
          <a:p>
            <a:pPr>
              <a:buNone/>
            </a:pPr>
            <a:r>
              <a:rPr lang="hu-HU" dirty="0" smtClean="0"/>
              <a:t/>
            </a:r>
            <a:br>
              <a:rPr lang="hu-HU" dirty="0" smtClean="0"/>
            </a:b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ttps://encrypted-tbn2.gstatic.com/images?q=tbn:ANd9GcTg284n-PxsEeG4a6WQO9i2-h9xaQvJAo2l1SH40-ChOvsNnnU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7" y="928670"/>
            <a:ext cx="3571900" cy="492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rc_mi" descr="http://s.tf.rs/2012/09/06/bljak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928670"/>
            <a:ext cx="392909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/>
              <a:t>Zajedno je lakše...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U </a:t>
            </a:r>
            <a:r>
              <a:rPr lang="hu-HU" dirty="0" err="1" smtClean="0"/>
              <a:t>okviru</a:t>
            </a:r>
            <a:r>
              <a:rPr lang="hu-HU" dirty="0" smtClean="0"/>
              <a:t> Doma </a:t>
            </a:r>
            <a:r>
              <a:rPr lang="hu-HU" dirty="0" err="1" smtClean="0"/>
              <a:t>Zdravlja</a:t>
            </a:r>
            <a:r>
              <a:rPr lang="hu-HU" dirty="0" smtClean="0"/>
              <a:t> </a:t>
            </a:r>
            <a:r>
              <a:rPr lang="hu-HU" dirty="0" err="1" smtClean="0"/>
              <a:t>Kanjiža</a:t>
            </a:r>
            <a:r>
              <a:rPr lang="hu-HU" dirty="0" smtClean="0"/>
              <a:t> </a:t>
            </a:r>
            <a:r>
              <a:rPr lang="hu-HU" dirty="0" err="1" smtClean="0"/>
              <a:t>radi</a:t>
            </a:r>
            <a:r>
              <a:rPr lang="hu-HU" dirty="0" smtClean="0"/>
              <a:t> </a:t>
            </a:r>
            <a:r>
              <a:rPr lang="hu-HU" dirty="0" err="1" smtClean="0"/>
              <a:t>Savetovalište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odvikavanje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pušenja</a:t>
            </a:r>
            <a:r>
              <a:rPr lang="hu-HU" dirty="0" smtClean="0"/>
              <a:t> </a:t>
            </a:r>
            <a:r>
              <a:rPr lang="hu-HU" dirty="0" err="1" smtClean="0"/>
              <a:t>pod</a:t>
            </a:r>
            <a:r>
              <a:rPr lang="hu-HU" dirty="0" smtClean="0"/>
              <a:t> </a:t>
            </a:r>
            <a:r>
              <a:rPr lang="hu-HU" dirty="0" err="1" smtClean="0"/>
              <a:t>rukovodstvom</a:t>
            </a:r>
            <a:r>
              <a:rPr lang="hu-HU" dirty="0" smtClean="0"/>
              <a:t> </a:t>
            </a:r>
            <a:r>
              <a:rPr lang="hu-HU" dirty="0" err="1" smtClean="0"/>
              <a:t>našeg</a:t>
            </a:r>
            <a:r>
              <a:rPr lang="hu-HU" dirty="0" smtClean="0"/>
              <a:t> </a:t>
            </a:r>
            <a:r>
              <a:rPr lang="hu-HU" dirty="0" err="1" smtClean="0"/>
              <a:t>pneumoftoziologa-</a:t>
            </a:r>
            <a:r>
              <a:rPr lang="hu-HU" dirty="0" smtClean="0"/>
              <a:t> </a:t>
            </a:r>
            <a:r>
              <a:rPr lang="hu-HU" dirty="0" err="1" smtClean="0"/>
              <a:t>Dr</a:t>
            </a:r>
            <a:r>
              <a:rPr lang="hu-HU" dirty="0" smtClean="0"/>
              <a:t> </a:t>
            </a:r>
            <a:r>
              <a:rPr lang="hu-HU" dirty="0" err="1" smtClean="0"/>
              <a:t>Nada</a:t>
            </a:r>
            <a:r>
              <a:rPr lang="hu-HU" dirty="0" smtClean="0"/>
              <a:t> </a:t>
            </a:r>
            <a:r>
              <a:rPr lang="hu-HU" dirty="0" err="1" smtClean="0"/>
              <a:t>Jakić</a:t>
            </a:r>
            <a:r>
              <a:rPr lang="hu-HU" dirty="0" smtClean="0"/>
              <a:t>. </a:t>
            </a:r>
          </a:p>
          <a:p>
            <a:r>
              <a:rPr lang="hu-HU" dirty="0" err="1" smtClean="0"/>
              <a:t>Usluge</a:t>
            </a:r>
            <a:r>
              <a:rPr lang="hu-HU" dirty="0" smtClean="0"/>
              <a:t> </a:t>
            </a:r>
            <a:r>
              <a:rPr lang="hu-HU" dirty="0" err="1" smtClean="0"/>
              <a:t>koje</a:t>
            </a:r>
            <a:r>
              <a:rPr lang="hu-HU" dirty="0" smtClean="0"/>
              <a:t> se </a:t>
            </a:r>
            <a:r>
              <a:rPr lang="hu-HU" dirty="0" err="1" smtClean="0"/>
              <a:t>pružaju</a:t>
            </a:r>
            <a:r>
              <a:rPr lang="hu-HU" dirty="0" smtClean="0"/>
              <a:t> u </a:t>
            </a:r>
            <a:r>
              <a:rPr lang="hu-HU" dirty="0" err="1" smtClean="0"/>
              <a:t>okviru</a:t>
            </a:r>
            <a:r>
              <a:rPr lang="hu-HU" dirty="0" smtClean="0"/>
              <a:t> </a:t>
            </a:r>
            <a:r>
              <a:rPr lang="hu-HU" dirty="0" err="1" smtClean="0"/>
              <a:t>savetovališta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besplatne</a:t>
            </a:r>
            <a:r>
              <a:rPr lang="hu-HU" dirty="0" smtClean="0"/>
              <a:t>, </a:t>
            </a:r>
            <a:r>
              <a:rPr lang="hu-HU" dirty="0" err="1" smtClean="0"/>
              <a:t>rad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pacijentima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individualan</a:t>
            </a:r>
            <a:r>
              <a:rPr lang="hu-HU" dirty="0" smtClean="0"/>
              <a:t>. </a:t>
            </a:r>
          </a:p>
          <a:p>
            <a:r>
              <a:rPr lang="sr-Latn-RS" dirty="0" smtClean="0"/>
              <a:t>Savetovalište za odvikavanje od pušenja radi svakog prvog četvrtka u mesecu od 14-19 h , ostalim danima pre podne posle 11 h.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ttps://encrypted-tbn1.gstatic.com/images?q=tbn:ANd9GcSJftVKfM43FTUN7a1-OwsJjGRumpB3QaEKzZ2PyF0rX-OxiufGa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857232"/>
            <a:ext cx="678661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m.blog.hu/mu/munkahelyiterror/image/uj/dohanyzas%20%283%2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857232"/>
            <a:ext cx="671517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/>
              <a:t>Uvod...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Duvan se konzumira naj</a:t>
            </a:r>
            <a:r>
              <a:rPr lang="sr-Latn-CS" dirty="0" smtClean="0"/>
              <a:t>češće </a:t>
            </a:r>
            <a:r>
              <a:rPr lang="pl-PL" dirty="0" smtClean="0"/>
              <a:t>metodom pušenja (u obliku cigarete ili se puši u luli), ali i žvakanjem, veoma retko ušmrkavanjem (sitnog praha koji nastaje finim meljenjem).</a:t>
            </a:r>
            <a:br>
              <a:rPr lang="pl-PL" dirty="0" smtClean="0"/>
            </a:br>
            <a:r>
              <a:rPr lang="pl-PL" dirty="0" smtClean="0"/>
              <a:t>U Srbiji prema zvaničnim podacima 38,1 % odraslih muškaraca, a skoro 30% žena su pušači.</a:t>
            </a:r>
            <a:endParaRPr lang="hu-HU" dirty="0" smtClean="0"/>
          </a:p>
          <a:p>
            <a:endParaRPr lang="hu-HU" dirty="0"/>
          </a:p>
        </p:txBody>
      </p:sp>
      <p:pic>
        <p:nvPicPr>
          <p:cNvPr id="4" name="Kép 3" descr="https://encrypted-tbn0.gstatic.com/images?q=tbn:ANd9GcSjzjGjNnzkA1doDuzyoRv0-Zi7g2LPTNTYLVEpVea05MCNLP6z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5072074"/>
            <a:ext cx="2257425" cy="167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rc_mi" descr="http://mentomental.hu/images/dohanyzasartalmai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5072074"/>
            <a:ext cx="3143272" cy="164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hu-HU" sz="4000" dirty="0" err="1" smtClean="0"/>
              <a:t>Š</a:t>
            </a:r>
            <a:r>
              <a:rPr lang="hu-HU" sz="4000" b="1" dirty="0" err="1" smtClean="0"/>
              <a:t>tetni</a:t>
            </a:r>
            <a:r>
              <a:rPr lang="hu-HU" sz="4000" b="1" dirty="0" smtClean="0"/>
              <a:t> </a:t>
            </a:r>
            <a:r>
              <a:rPr lang="hu-HU" sz="4000" b="1" dirty="0" err="1" smtClean="0"/>
              <a:t>efekti</a:t>
            </a:r>
            <a:r>
              <a:rPr lang="hu-HU" sz="4000" b="1" dirty="0" smtClean="0"/>
              <a:t> i </a:t>
            </a:r>
            <a:r>
              <a:rPr lang="hu-HU" sz="4000" b="1" dirty="0" err="1" smtClean="0"/>
              <a:t>posledice</a:t>
            </a:r>
            <a:r>
              <a:rPr lang="hu-HU" sz="4000" b="1" dirty="0" smtClean="0"/>
              <a:t> </a:t>
            </a:r>
            <a:r>
              <a:rPr lang="hu-HU" sz="4000" b="1" dirty="0" err="1" smtClean="0"/>
              <a:t>upotrebe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 Sagorevanjem samo jedne cigarete nastaje oko 2 l duvanskog dima koji u sebi sadrži oko 4000 štetnih hemijskih jedinjenja, što problem pasivnog pušenja čini bitnim aspektom borbe protiv zavisnosti od ove supstance psihoaktivnog dejstva.</a:t>
            </a:r>
            <a:endParaRPr lang="hu-HU" dirty="0" smtClean="0"/>
          </a:p>
          <a:p>
            <a:r>
              <a:rPr lang="pl-PL" dirty="0" smtClean="0"/>
              <a:t>U duvanskom dimu je otkriveno postojanje oko 50 – ak katranskih jedinjenja kancerogenog kvaliteta. Najštetnija hemijska jedinjenja koja se nalaze u duvanskom dimu jesu </a:t>
            </a:r>
            <a:r>
              <a:rPr lang="pl-PL" b="1" dirty="0" smtClean="0"/>
              <a:t>nikotin, ugljen monoksid i katran.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mentomental.hu/images/dohanyzas-ellenes-kampanyok-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928670"/>
            <a:ext cx="6858048" cy="478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dirty="0" smtClean="0"/>
              <a:t>Nikotin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Nikotin</a:t>
            </a:r>
            <a:r>
              <a:rPr lang="pl-PL" dirty="0" smtClean="0"/>
              <a:t> je uljana supstanca bez boje i mirisa. Ipak, stajanjem na vazduhu dolazi do procesa oksidacije i razvija se smeđa boja i karakterističan miris duvana. Ubraja se u alkaloide. Rastvorljiv je u vodi i dobro se resorbuje preko sluzokože i kože. Ovaj sastojak duvana je odgovoran za nastanak fizičke i psihičke zavisnosti.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dirty="0" smtClean="0"/>
              <a:t>Nikotin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err="1" smtClean="0"/>
              <a:t>Efekti</a:t>
            </a:r>
            <a:r>
              <a:rPr lang="hu-HU" b="1" dirty="0" smtClean="0"/>
              <a:t> </a:t>
            </a:r>
            <a:r>
              <a:rPr lang="hu-HU" b="1" dirty="0" err="1" smtClean="0"/>
              <a:t>nikotina</a:t>
            </a:r>
            <a:r>
              <a:rPr lang="hu-HU" b="1" dirty="0" smtClean="0"/>
              <a:t>,</a:t>
            </a:r>
            <a:r>
              <a:rPr lang="sl-SI" dirty="0" smtClean="0"/>
              <a:t> proizilaze iz njegove reakcije sa nikotinskim receptorima i zavisni su od upotrebljene doze. U malim dozama nikotin stimuliše nikotinske receptore, u većim dozama njegovo delovanje je dvofazno: u početku izaziva stimulaciju, a posle toga dovodi do depresije. 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dirty="0" smtClean="0"/>
              <a:t>Nikotin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Izuzetno je otrovan. Pušenjem samo jedne cigarete u organizam se unosi od 0.1 do 1 miligram nikotina. Smrtonosna doza je 60 mg. </a:t>
            </a:r>
            <a:r>
              <a:rPr lang="sl-SI" dirty="0" smtClean="0"/>
              <a:t>Smrt zbog nikotina nastaje kao posledica paralize respiratornog centra usled blokade na nivou disajne muskulature.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l-SI" dirty="0" smtClean="0"/>
              <a:t>Ugljen monoksid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b="1" dirty="0" smtClean="0"/>
              <a:t>Ugljen monoksid</a:t>
            </a:r>
            <a:r>
              <a:rPr lang="sl-SI" dirty="0" smtClean="0"/>
              <a:t> nastaje u procesu pušenja kao produkt nepotpunog sagorevanja duvana.Ugljen monoksid je otrov, bez boje i mirisa što ga čini opasnim i izaziva najviše akutnih trovanja. 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űhely">
  <a:themeElements>
    <a:clrScheme name="Fényűző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űhel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űhel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65</TotalTime>
  <Words>568</Words>
  <Application>Microsoft Office PowerPoint</Application>
  <PresentationFormat>Diavetítés a képernyőre (4:3 oldalarány)</PresentationFormat>
  <Paragraphs>28</Paragraphs>
  <Slides>17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Műhely</vt:lpstr>
      <vt:lpstr>31. JANUAR 2014.- DAN BORBE PROTIV  PUŠENJA U SRBIJI</vt:lpstr>
      <vt:lpstr>2. dia</vt:lpstr>
      <vt:lpstr>Uvod...</vt:lpstr>
      <vt:lpstr>Štetni efekti i posledice upotrebe</vt:lpstr>
      <vt:lpstr>5. dia</vt:lpstr>
      <vt:lpstr>Nikotin</vt:lpstr>
      <vt:lpstr>Nikotin</vt:lpstr>
      <vt:lpstr>Nikotin</vt:lpstr>
      <vt:lpstr>Ugljen monoksid</vt:lpstr>
      <vt:lpstr>Štetni efekti ugljen monoksida</vt:lpstr>
      <vt:lpstr>Katran</vt:lpstr>
      <vt:lpstr>Štetno dejstvo katrana</vt:lpstr>
      <vt:lpstr>13. dia</vt:lpstr>
      <vt:lpstr>Zajedno je lakše...</vt:lpstr>
      <vt:lpstr>15. dia</vt:lpstr>
      <vt:lpstr>Zajedno je lakše...</vt:lpstr>
      <vt:lpstr>17.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31. JANUAR 2014.- DAN BORBE PROTIV PROTIV PUŠENJA U SRBIJI</dc:title>
  <dc:creator>alinori</dc:creator>
  <cp:lastModifiedBy>alinori</cp:lastModifiedBy>
  <cp:revision>24</cp:revision>
  <dcterms:created xsi:type="dcterms:W3CDTF">2013-12-21T15:55:36Z</dcterms:created>
  <dcterms:modified xsi:type="dcterms:W3CDTF">2013-12-27T11:41:23Z</dcterms:modified>
</cp:coreProperties>
</file>