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4" r:id="rId6"/>
    <p:sldId id="265" r:id="rId7"/>
    <p:sldId id="267" r:id="rId8"/>
    <p:sldId id="261" r:id="rId9"/>
    <p:sldId id="268" r:id="rId10"/>
    <p:sldId id="270" r:id="rId11"/>
    <p:sldId id="271" r:id="rId12"/>
    <p:sldId id="273" r:id="rId13"/>
    <p:sldId id="262" r:id="rId14"/>
    <p:sldId id="275" r:id="rId15"/>
    <p:sldId id="272" r:id="rId16"/>
    <p:sldId id="274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A81310-DAFC-401C-A41B-01FB4988865F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9F1444-CB2E-4CDC-ACE8-149F393B62E5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b="1" dirty="0" smtClean="0"/>
              <a:t>A prosztatarák diagnosztizálásának eszközei </a:t>
            </a:r>
            <a:br>
              <a:rPr lang="hu-HU" b="1" dirty="0" smtClean="0"/>
            </a:br>
            <a:r>
              <a:rPr lang="hu-HU" dirty="0" smtClean="0"/>
              <a:t>A prosztata elhelyezkedéséből fakadóan legkönnyebben a végbélen keresztül tapintható. Tapintással az orvos érzékeli a prosztata nagyságát, állagát és érzékenységét. Ha az orvos a prosztatát megnagyobbodottnak, aszimmetrikusnak, a szokásosnál tömöttebbnek, keményebb tapintatúnak találja, vagy ha állományában rendellenes tömöttséget, körülírt csomót észlel, amelyek külön-külön vagy együttesen daganat jelenlétére utalhatnak - további vizsgálatokat végez.</a:t>
            </a:r>
          </a:p>
          <a:p>
            <a:r>
              <a:rPr lang="hu-HU" dirty="0" smtClean="0"/>
              <a:t>Egyik ilyen vizsgálat a prosztata végbélen át történő ultrahangos vizsgálata, amikor az ultrahangkészülék erre a célra kialakított vizsgálófejét a végbélbe vezetik. Ezen eljárással pontosan meghatározható a prosztata nagysága, formája és hangvisszaverő képessége.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kivizsgálásnak másik fontos része a vérminta laboratóriumi elemzése-  az úgynevezett </a:t>
            </a:r>
            <a:r>
              <a:rPr lang="hu-HU" dirty="0" err="1" smtClean="0"/>
              <a:t>prosztataspecifikus</a:t>
            </a:r>
            <a:r>
              <a:rPr lang="hu-HU" dirty="0" smtClean="0"/>
              <a:t> antigén (PSA) szintjének megállapításának érdekében. </a:t>
            </a:r>
            <a:r>
              <a:rPr lang="hu-HU" dirty="0" err="1" smtClean="0"/>
              <a:t>PSA-t</a:t>
            </a:r>
            <a:r>
              <a:rPr lang="hu-HU" dirty="0" smtClean="0"/>
              <a:t> nemcsak a prosztatamirigyek normális hámsejtjei, hanem a prosztata rákos sejtjei is termelnek, tapasztalat szerint prosztatarák esetén a PSA szint jelentősen megemelkedik. A PSA koncentrációja azonban a vérben a prosztata egyéb, nem daganatos megbetegedései (gyulladás vagy dülmirigytúltengés) esetén is megemelkedhet, így kizárólag a </a:t>
            </a:r>
            <a:r>
              <a:rPr lang="hu-HU" dirty="0" err="1" smtClean="0"/>
              <a:t>PSA-szint</a:t>
            </a:r>
            <a:r>
              <a:rPr lang="hu-HU" dirty="0" smtClean="0"/>
              <a:t> emelkedésével nem lehet a diagnózist felállítani.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Teljesen megbízható, végleges diagnózist csakis a prosztatából vett szövet kórszövettani, mikroszkópos vizsgálatával lehet felállítani. Ennek érdekében az orvos a végbélen át vagy a gáttájékon a prosztatába vezetett tűvel - lehetőség szerint a gyanúsnak vélt területről, vagy a prosztata állományából több helyről (rendszerint a prosztata 10-21 különböző szegmentumából) - szövetmintát vesz ki. Ez rendszerint ultrahangos készülékkel történő ellenőrzés és irányítás mellett történik. A kivett szövetmintákat mikroszkópos kórszövettani vizsgálatra küldik a rák biztos diagnózisának megállapítása vagy kizárása céljából, terápiás beavatkozások alapjául ugyanis csakis a kórszövettani vizsgálattal igazolt rákdiagnózis szolgálhat.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prosztata megbetegedéseinek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Prosztatagyulladásnál </a:t>
            </a:r>
            <a:r>
              <a:rPr lang="hu-HU" dirty="0" smtClean="0"/>
              <a:t>fontos a folyadékbevitel növelése ásványvízzel vagy desztillált vízzel. Ily módon lehet ösztönözni a vizeletürítést, megelőzni a vizelet visszatartását, a hólyag és a vese fertőzését. A prosztatagyulladásos betegnél a szexuális élet irritálhatja a prosztatát és késleltetheti a gyógyulást</a:t>
            </a:r>
            <a:r>
              <a:rPr lang="hu-HU" dirty="0" smtClean="0"/>
              <a:t>.</a:t>
            </a:r>
          </a:p>
          <a:p>
            <a:r>
              <a:rPr lang="hu-HU" dirty="0" smtClean="0"/>
              <a:t>Minden esetben orvosi ellátás szükséges. A gyulladás hátterében legtöbbször bakteriális fertőzés áll, amelyet hosszan tartó antibiotikus kezeléssel lehet gyógyítani. Az elhanyagolt, nem kezelt gyulladás életveszélyessé válhat, tályog, vizelet sipoly is kialakulhat.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prosztata megbetegedéseinek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 A </a:t>
            </a:r>
            <a:r>
              <a:rPr lang="hu-HU" dirty="0" smtClean="0"/>
              <a:t>prosztata </a:t>
            </a:r>
            <a:r>
              <a:rPr lang="hu-HU" dirty="0" smtClean="0"/>
              <a:t>megnagyobbodásnál használható, patikákban recept nélkül kapható gyógyhatású készítmény reklámoktól is vezérelt szedése késlelteti az szakorvoshoz fordulást.</a:t>
            </a:r>
          </a:p>
          <a:p>
            <a:r>
              <a:rPr lang="hu-HU" dirty="0" smtClean="0"/>
              <a:t>Ezen szereknek megvan a terápiás palettán a helyük, de nem szabad elfelejteni, hogy csak szakorvosi vizsgálat után. Jellemző, hogy a betegek jó pár hónapig szedik a gyógyhatású készítményeket, és csak ez után fordulnak orvoshoz. </a:t>
            </a:r>
          </a:p>
          <a:p>
            <a:r>
              <a:rPr lang="hu-HU" dirty="0" smtClean="0"/>
              <a:t>Amennyiben jóindulatú prosztatanagyobbodásról van szó, a késedelem nem annyira veszélyes. Kezelésként gyógyszereket javasol az orvos, de felmerülhet műtéti megoldás, esetleg állandó katéter behelyezése is. </a:t>
            </a:r>
          </a:p>
          <a:p>
            <a:r>
              <a:rPr lang="hu-HU" dirty="0" smtClean="0"/>
              <a:t>Rosszindulatú elváltozás esetén azonban a fenti késlekedés végzetes lehet, ilyen esetben a minél korábbi diagnózis életet menthet.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prosztata megbetegedéseinek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prosztatarák kezelése annak stádiumától, kiterjedtségétől, és pontos szövettani diagnózisától függ, a lehetséges kezelési eljárások a műtét, a sugárterápia és a hormonkezelés.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prosztata megbetegedéseinek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Érdemes odafigyelni az étrendre és az életmódra!</a:t>
            </a:r>
          </a:p>
          <a:p>
            <a:r>
              <a:rPr lang="hu-HU" dirty="0" smtClean="0"/>
              <a:t>A prosztatarák megelőzésében fontos a helyes étrend. Gondoskodjunk a teljes értékű, feldolgozatlan ételek fogyasztásáról, a cink és a telítetlen zsírsavak rendszeres beviteléről. Fogyasszunk hidegen sajtolt olajokat, például szezámmagból vagy </a:t>
            </a:r>
            <a:r>
              <a:rPr lang="hu-HU" dirty="0" err="1" smtClean="0"/>
              <a:t>olívából</a:t>
            </a:r>
            <a:r>
              <a:rPr lang="hu-HU" dirty="0" smtClean="0"/>
              <a:t> készülteket. Együnk több </a:t>
            </a:r>
            <a:r>
              <a:rPr lang="hu-HU" smtClean="0"/>
              <a:t>olajos </a:t>
            </a:r>
            <a:r>
              <a:rPr lang="hu-HU" smtClean="0"/>
              <a:t>magvat, </a:t>
            </a:r>
            <a:r>
              <a:rPr lang="hu-HU" dirty="0" smtClean="0"/>
              <a:t>tökmagot, diót, mogyorót, nyers zöldséget, gyümölcsöt, babot, borsót és barna rizst. Igyunk frissen préselt gyümölcslét. Kutatások szerint a </a:t>
            </a:r>
            <a:r>
              <a:rPr lang="hu-HU" dirty="0" err="1" smtClean="0"/>
              <a:t>fitoszterolt</a:t>
            </a:r>
            <a:r>
              <a:rPr lang="hu-HU" dirty="0" smtClean="0"/>
              <a:t> tartalmazó étrend növeli a vizeletürítést, ugyanakkor csökkenti a hólyagban maradt vizelet mennyiségét. A szójaételek másik előnyös hatása, hogy a bennük lévő </a:t>
            </a:r>
            <a:r>
              <a:rPr lang="hu-HU" dirty="0" err="1" smtClean="0"/>
              <a:t>fitoösztrogéneknek</a:t>
            </a:r>
            <a:r>
              <a:rPr lang="hu-HU" dirty="0" smtClean="0"/>
              <a:t> köszönhetően csökken a prosztatarák kockázata. Érdemes viszont elkerülni a kávét, az erős teát és az alkoholt, különösen a sört, valamint a túl sok zsíros ételt, mert mindezek izgató hatásúak, és tanulmányok szerint összefüggnek a prosztatarákkal. Fontos a rendszeres testgyakorlás, rekreációs időtöltés a szabadban, túrázás, séta, futás.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2.gstatic.com/images?q=tbn:ANd9GcS5lYqWyDSdKouQneQstfY3Wf17nFEqi5lVQZnxFk2FJjhccFS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000108"/>
            <a:ext cx="3929090" cy="5429288"/>
          </a:xfrm>
          <a:prstGeom prst="rect">
            <a:avLst/>
          </a:prstGeom>
          <a:noFill/>
        </p:spPr>
      </p:pic>
      <p:pic>
        <p:nvPicPr>
          <p:cNvPr id="1030" name="Picture 6" descr="https://encrypted-tbn2.gstatic.com/images?q=tbn:ANd9GcQU4_OHXJDJJJ5oVqtUdQmSuoZny41tH274rdaf4tml5d_m0BjB-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00108"/>
            <a:ext cx="4429156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 smtClean="0"/>
              <a:t>prosztata(</a:t>
            </a:r>
            <a:r>
              <a:rPr lang="hu-HU" dirty="0" err="1" smtClean="0"/>
              <a:t>dülmirígy</a:t>
            </a:r>
            <a:r>
              <a:rPr lang="hu-HU" dirty="0" smtClean="0"/>
              <a:t>) </a:t>
            </a:r>
            <a:r>
              <a:rPr lang="hu-HU" dirty="0" smtClean="0"/>
              <a:t>a húgyhólyag alatt elhelyezkedő, gesztenye alakú és nagyságú szerv, amely körülfogja a húgyvezetéket. Kivezető csöve, az ondóvezetékhez hasonlóan, a húgycsőbe nyílik. A prosztata és az ondóhólyag váladékára egyaránt szükség van a hímivarsejtek mozgásához és anyagcseréjéhez. A prosztata izmainak összehúzódása folyadékot présel ki ejakuláció közben, ez a folyadék az ondó része.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Prosztatagyulladás bármilyen életkorban előfordulhat, és lehet heveny (akut) vagy idült (krónikus). A leggyakoribb oka olyan baktériumfertőzés, amely a szervezet más területéről származik, elsősorban a fogak, a mandulák és az arcüreg területéről, és megtámadja a prosztatát. A prosztatagyulladás teljesen vagy részlegesen megakadályozhatja a vizeletürítést a hólyagból, vagyis vizelet-visszatartáshoz vezet. Ennek következtében viszont gyengül a hólyag, fogékonyabbá válik a fertőzésre, hiszen a visszamaradó vizeletben megnő a baktériumok mennyisége. A hólyag fertőzése pedig könnyen továbbterjedhet a húgyvezetékre és a vesére.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Akut gyulladások</a:t>
            </a:r>
            <a:r>
              <a:rPr lang="hu-HU" dirty="0" smtClean="0"/>
              <a:t>: Az általános tüneteken </a:t>
            </a:r>
            <a:r>
              <a:rPr lang="hu-HU" dirty="0" smtClean="0"/>
              <a:t> kívül– </a:t>
            </a:r>
            <a:r>
              <a:rPr lang="hu-HU" dirty="0" smtClean="0"/>
              <a:t>mint például láz, kellemetlen közérzet, gyakori vizelési inger, ezzel együtt csak pár csepp vizelet ürülése jelentkezik. Akár véres vizelet, vagy a húgycsőből gennyes folyás, váladékozás is jelentkezhet. Mindezek mellett végbélbe </a:t>
            </a:r>
            <a:r>
              <a:rPr lang="hu-HU" dirty="0" smtClean="0"/>
              <a:t>sugárzó </a:t>
            </a:r>
            <a:r>
              <a:rPr lang="hu-HU" dirty="0" smtClean="0"/>
              <a:t>alhasi fájdalom is jellemzi a betegséget. A prosztata annyira megduzzadhat, hogy a rajta átfutó húgycsövet összenyomja, így egyre vékonyabb a vizelet sugara. Ha teljesen elzáródik a húgycső, akkor erős, szinte állandó vizelési inger mellett nem ürül vizelet, és a köldök alatt kezd elődomborodni a vizelettel telődő húgyhólyag.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/>
              <a:t>Krónikus gyulladás </a:t>
            </a:r>
            <a:r>
              <a:rPr lang="hu-HU" dirty="0" smtClean="0"/>
              <a:t>: Általában idősebb korban jelentkezik, nem kezelt, vagy nem teljesen kikezelt akut gyulladás maradványaként, vagy más, a szervezetben lévő gócból ide is átjutott kórokozók miatt. Bizonyos foglalkozási körökben, sok ülést igénylő esetekben gyakoribb. Tünetei enyhébbek, de kellemetlenek, láz nem kíséri. Jellemző tünete a hirtelen jelentkező, visszatarthatatlan vizelési inger. Fájdalom jelentkezhet a végbélben, a pénisz tövénél, a herékben és köldök alatti hasi területen. Éjjel a beteget a vizelési inger felébreszti, akár több alakommal is. Ezeken kívül a potencia és libidó csökkenése jellemzi a betegséget. Minden esetben szakorvosi, hosszas, akár hónapokig tartó kezelés szükséges.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A prosztata megnagyobbodása a következő tüneteket okozza:</a:t>
            </a:r>
          </a:p>
          <a:p>
            <a:pPr>
              <a:buNone/>
            </a:pPr>
            <a:r>
              <a:rPr lang="hu-HU" dirty="0" smtClean="0"/>
              <a:t>    A </a:t>
            </a:r>
            <a:r>
              <a:rPr lang="hu-HU" dirty="0" smtClean="0"/>
              <a:t>betegek egyre vékonyabb sugárban vizelnek, esetenként a vizelet megakad, majd kis várakozás után újraindul.</a:t>
            </a:r>
          </a:p>
          <a:p>
            <a:pPr>
              <a:buNone/>
            </a:pPr>
            <a:r>
              <a:rPr lang="hu-HU" dirty="0" smtClean="0"/>
              <a:t>    A </a:t>
            </a:r>
            <a:r>
              <a:rPr lang="hu-HU" dirty="0" smtClean="0"/>
              <a:t>vizelet indulására várni kell.</a:t>
            </a:r>
          </a:p>
          <a:p>
            <a:pPr>
              <a:buNone/>
            </a:pPr>
            <a:r>
              <a:rPr lang="hu-HU" dirty="0" smtClean="0"/>
              <a:t>    Egyre </a:t>
            </a:r>
            <a:r>
              <a:rPr lang="hu-HU" dirty="0" smtClean="0"/>
              <a:t>kevesebb vizelet ürül egy alkalommal, ezzel együtt a hólyag nem ürül ki teljesen. A napi átlag 2 liter vizeletet nem a szokásos hét alkalommal, hanem akár húsz vizeléssel ürül ki a hólyagból. A szinte óránkénti vizelés alvási, pihenési problémákat okoz.</a:t>
            </a:r>
          </a:p>
          <a:p>
            <a:pPr>
              <a:buNone/>
            </a:pPr>
            <a:r>
              <a:rPr lang="hu-HU" dirty="0" smtClean="0"/>
              <a:t>   A </a:t>
            </a:r>
            <a:r>
              <a:rPr lang="hu-HU" dirty="0" smtClean="0"/>
              <a:t>vizelés végén utócsepegés van. 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rosszindulatú daganatos szövetet kóros sejtek alkotják, melyek szabálytalanul és rendezetlenül osztódnak. A prosztatarák a férfiak körében a harmadik leggyakoribb rosszindulatú, daganatos megbetegedés, csupán a tüdőrák és a vastagbélrák előzi meg a sorban. Ritkán fordul elő a 60 évesnél fiatalabb férfiaknál. Mivel tünetei általában csak a legvégső stádiumban jelentkeznek, a prosztatarákos esetek 90%-a a korai szakaszban észrevétlen marad, és kezelését csak akkor kezdik meg, amikor ez már nem sok eséllyel kecsegtet.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prosztata megbetegedései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prosztatarák korai szakaszának tünetei hasonlóak a jóindulatú prosztata- megnagyobbodáséhoz. A vizeletben lehet vér, színe rózsaszínre változhat, a vizeletürítést nehéz megkezdeni, és egyre gyakrabban kell éjszaka kimenni a WC-re. Az égető, csípő érzés ugyancsak jelentkezik. Tapasztalatok szerint a prosztatarák gyakrabban fordul elő azoknál, akiknek valamilyen nemi betegségük vagy ismétlődő prosztatagyulladásuk volt.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1105</Words>
  <Application>Microsoft Office PowerPoint</Application>
  <PresentationFormat>Diavetítés a képernyőre (4:3 oldalarány)</PresentationFormat>
  <Paragraphs>40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Áramlás</vt:lpstr>
      <vt:lpstr>A prosztata megbetegedései</vt:lpstr>
      <vt:lpstr>2. dia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</vt:lpstr>
      <vt:lpstr>A prosztata megbetegedéseinek kezelése</vt:lpstr>
      <vt:lpstr>A prosztata megbetegedéseinek kezelése</vt:lpstr>
      <vt:lpstr>A prosztata megbetegedéseinek kezelése</vt:lpstr>
      <vt:lpstr>A prosztata megbetegedéseinek kezelése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prosztata megbetegedései</dc:title>
  <dc:creator>alinori</dc:creator>
  <cp:lastModifiedBy>alinori</cp:lastModifiedBy>
  <cp:revision>6</cp:revision>
  <dcterms:created xsi:type="dcterms:W3CDTF">2015-02-08T12:51:58Z</dcterms:created>
  <dcterms:modified xsi:type="dcterms:W3CDTF">2015-02-08T17:13:39Z</dcterms:modified>
</cp:coreProperties>
</file>