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63" r:id="rId5"/>
    <p:sldId id="258" r:id="rId6"/>
    <p:sldId id="261" r:id="rId7"/>
    <p:sldId id="262" r:id="rId8"/>
    <p:sldId id="264" r:id="rId9"/>
    <p:sldId id="265" r:id="rId10"/>
    <p:sldId id="266" r:id="rId11"/>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3" d="100"/>
          <a:sy n="53" d="100"/>
        </p:scale>
        <p:origin x="-1098" y="-3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bg>
      <p:bgRef idx="1002">
        <a:schemeClr val="bg1"/>
      </p:bgRef>
    </p:bg>
    <p:spTree>
      <p:nvGrpSpPr>
        <p:cNvPr id="1" name=""/>
        <p:cNvGrpSpPr/>
        <p:nvPr/>
      </p:nvGrpSpPr>
      <p:grpSpPr>
        <a:xfrm>
          <a:off x="0" y="0"/>
          <a:ext cx="0" cy="0"/>
          <a:chOff x="0" y="0"/>
          <a:chExt cx="0" cy="0"/>
        </a:xfrm>
      </p:grpSpPr>
      <p:sp>
        <p:nvSpPr>
          <p:cNvPr id="8" name="Téglalap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Egyenes összekötő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Cím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hu-HU" smtClean="0"/>
              <a:t>Mintacím szerkesztése</a:t>
            </a:r>
            <a:endParaRPr kumimoji="0" lang="en-US"/>
          </a:p>
        </p:txBody>
      </p:sp>
      <p:sp>
        <p:nvSpPr>
          <p:cNvPr id="25" name="Alcím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hu-HU" smtClean="0"/>
              <a:t>Alcím mintájának szerkesztése</a:t>
            </a:r>
            <a:endParaRPr kumimoji="0" lang="en-US"/>
          </a:p>
        </p:txBody>
      </p:sp>
      <p:sp>
        <p:nvSpPr>
          <p:cNvPr id="31" name="Dátum hely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96C4F44-0469-4A36-94D5-5B60B55C6029}" type="datetimeFigureOut">
              <a:rPr lang="hu-HU" smtClean="0"/>
              <a:pPr/>
              <a:t>2015.02.08.</a:t>
            </a:fld>
            <a:endParaRPr lang="hu-HU"/>
          </a:p>
        </p:txBody>
      </p:sp>
      <p:sp>
        <p:nvSpPr>
          <p:cNvPr id="18" name="Élőláb hely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hu-HU"/>
          </a:p>
        </p:txBody>
      </p:sp>
      <p:sp>
        <p:nvSpPr>
          <p:cNvPr id="29" name="Dia számának hely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1C8CF2D-4883-4F32-B1F8-E08DC80AB72A}" type="slidenum">
              <a:rPr lang="hu-HU" smtClean="0"/>
              <a:pPr/>
              <a:t>‹#›</a:t>
            </a:fld>
            <a:endParaRPr lang="hu-H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extLst/>
          </a:lstStyle>
          <a:p>
            <a:r>
              <a:rPr kumimoji="0" lang="hu-HU" smtClean="0"/>
              <a:t>Mintacím szerkesztése</a:t>
            </a:r>
            <a:endParaRPr kumimoji="0" lang="en-US"/>
          </a:p>
        </p:txBody>
      </p:sp>
      <p:sp>
        <p:nvSpPr>
          <p:cNvPr id="3" name="Függőleges szöveg helye 2"/>
          <p:cNvSpPr>
            <a:spLocks noGrp="1"/>
          </p:cNvSpPr>
          <p:nvPr>
            <p:ph type="body" orient="vert" idx="1"/>
          </p:nvPr>
        </p:nvSpPr>
        <p:spPr/>
        <p:txBody>
          <a:bodyPr vert="eaVert"/>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extLst/>
          </a:lstStyle>
          <a:p>
            <a:fld id="{F96C4F44-0469-4A36-94D5-5B60B55C6029}" type="datetimeFigureOut">
              <a:rPr lang="hu-HU" smtClean="0"/>
              <a:pPr/>
              <a:t>2015.02.08.</a:t>
            </a:fld>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11C8CF2D-4883-4F32-B1F8-E08DC80AB72A}"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553200" y="274955"/>
            <a:ext cx="1524000" cy="5851525"/>
          </a:xfrm>
        </p:spPr>
        <p:txBody>
          <a:bodyPr vert="eaVert" anchor="t"/>
          <a:lstStyle>
            <a:extLs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457200" y="274642"/>
            <a:ext cx="6019800" cy="5851525"/>
          </a:xfrm>
        </p:spPr>
        <p:txBody>
          <a:bodyPr vert="eaVert"/>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a:xfrm>
            <a:off x="4242816" y="6557946"/>
            <a:ext cx="2002464" cy="226902"/>
          </a:xfrm>
        </p:spPr>
        <p:txBody>
          <a:bodyPr/>
          <a:lstStyle>
            <a:extLst/>
          </a:lstStyle>
          <a:p>
            <a:fld id="{F96C4F44-0469-4A36-94D5-5B60B55C6029}" type="datetimeFigureOut">
              <a:rPr lang="hu-HU" smtClean="0"/>
              <a:pPr/>
              <a:t>2015.02.08.</a:t>
            </a:fld>
            <a:endParaRPr lang="hu-HU"/>
          </a:p>
        </p:txBody>
      </p:sp>
      <p:sp>
        <p:nvSpPr>
          <p:cNvPr id="5" name="Élőláb helye 4"/>
          <p:cNvSpPr>
            <a:spLocks noGrp="1"/>
          </p:cNvSpPr>
          <p:nvPr>
            <p:ph type="ftr" sz="quarter" idx="11"/>
          </p:nvPr>
        </p:nvSpPr>
        <p:spPr>
          <a:xfrm>
            <a:off x="457200" y="6556248"/>
            <a:ext cx="3657600" cy="228600"/>
          </a:xfrm>
        </p:spPr>
        <p:txBody>
          <a:bodyPr/>
          <a:lstStyle>
            <a:extLst/>
          </a:lstStyle>
          <a:p>
            <a:endParaRPr lang="hu-HU"/>
          </a:p>
        </p:txBody>
      </p:sp>
      <p:sp>
        <p:nvSpPr>
          <p:cNvPr id="6" name="Dia számának hely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1C8CF2D-4883-4F32-B1F8-E08DC80AB72A}"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extLst/>
          </a:lstStyle>
          <a:p>
            <a:r>
              <a:rPr kumimoji="0" lang="hu-HU" smtClean="0"/>
              <a:t>Mintacím szerkesztése</a:t>
            </a:r>
            <a:endParaRPr kumimoji="0" lang="en-US"/>
          </a:p>
        </p:txBody>
      </p:sp>
      <p:sp>
        <p:nvSpPr>
          <p:cNvPr id="3" name="Tartalom helye 2"/>
          <p:cNvSpPr>
            <a:spLocks noGrp="1"/>
          </p:cNvSpPr>
          <p:nvPr>
            <p:ph idx="1"/>
          </p:nvPr>
        </p:nvSpPr>
        <p:spPr/>
        <p:txBody>
          <a:bodyPr/>
          <a:lstStyle>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extLst/>
          </a:lstStyle>
          <a:p>
            <a:fld id="{F96C4F44-0469-4A36-94D5-5B60B55C6029}" type="datetimeFigureOut">
              <a:rPr lang="hu-HU" smtClean="0"/>
              <a:pPr/>
              <a:t>2015.02.08.</a:t>
            </a:fld>
            <a:endParaRPr lang="hu-HU"/>
          </a:p>
        </p:txBody>
      </p:sp>
      <p:sp>
        <p:nvSpPr>
          <p:cNvPr id="5" name="Élőláb helye 4"/>
          <p:cNvSpPr>
            <a:spLocks noGrp="1"/>
          </p:cNvSpPr>
          <p:nvPr>
            <p:ph type="ftr" sz="quarter" idx="11"/>
          </p:nvPr>
        </p:nvSpPr>
        <p:spPr/>
        <p:txBody>
          <a:bodyPr/>
          <a:lstStyle>
            <a:extLst/>
          </a:lstStyle>
          <a:p>
            <a:endParaRPr lang="hu-HU"/>
          </a:p>
        </p:txBody>
      </p:sp>
      <p:sp>
        <p:nvSpPr>
          <p:cNvPr id="6" name="Dia számának helye 5"/>
          <p:cNvSpPr>
            <a:spLocks noGrp="1"/>
          </p:cNvSpPr>
          <p:nvPr>
            <p:ph type="sldNum" sz="quarter" idx="12"/>
          </p:nvPr>
        </p:nvSpPr>
        <p:spPr/>
        <p:txBody>
          <a:bodyPr/>
          <a:lstStyle>
            <a:extLst/>
          </a:lstStyle>
          <a:p>
            <a:fld id="{11C8CF2D-4883-4F32-B1F8-E08DC80AB72A}"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bg>
      <p:bgRef idx="1001">
        <a:schemeClr val="bg1"/>
      </p:bgRef>
    </p:bg>
    <p:spTree>
      <p:nvGrpSpPr>
        <p:cNvPr id="1" name=""/>
        <p:cNvGrpSpPr/>
        <p:nvPr/>
      </p:nvGrpSpPr>
      <p:grpSpPr>
        <a:xfrm>
          <a:off x="0" y="0"/>
          <a:ext cx="0" cy="0"/>
          <a:chOff x="0" y="0"/>
          <a:chExt cx="0" cy="0"/>
        </a:xfrm>
      </p:grpSpPr>
      <p:sp>
        <p:nvSpPr>
          <p:cNvPr id="2" name="Cím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hu-HU" smtClean="0"/>
              <a:t>Mintacím szerkesztése</a:t>
            </a:r>
            <a:endParaRPr kumimoji="0" lang="en-US"/>
          </a:p>
        </p:txBody>
      </p:sp>
      <p:sp>
        <p:nvSpPr>
          <p:cNvPr id="3" name="Szöveg hely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hu-HU" smtClean="0"/>
              <a:t>Mintaszöveg szerkesztése</a:t>
            </a:r>
          </a:p>
        </p:txBody>
      </p:sp>
      <p:sp>
        <p:nvSpPr>
          <p:cNvPr id="4" name="Dátum hely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96C4F44-0469-4A36-94D5-5B60B55C6029}" type="datetimeFigureOut">
              <a:rPr lang="hu-HU" smtClean="0"/>
              <a:pPr/>
              <a:t>2015.02.08.</a:t>
            </a:fld>
            <a:endParaRPr lang="hu-HU"/>
          </a:p>
        </p:txBody>
      </p:sp>
      <p:sp>
        <p:nvSpPr>
          <p:cNvPr id="5" name="Élőláb hely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hu-HU"/>
          </a:p>
        </p:txBody>
      </p:sp>
      <p:sp>
        <p:nvSpPr>
          <p:cNvPr id="6" name="Dia számának helye 5"/>
          <p:cNvSpPr>
            <a:spLocks noGrp="1"/>
          </p:cNvSpPr>
          <p:nvPr>
            <p:ph type="sldNum" sz="quarter" idx="12"/>
          </p:nvPr>
        </p:nvSpPr>
        <p:spPr>
          <a:xfrm>
            <a:off x="6733952" y="6555112"/>
            <a:ext cx="588336" cy="228600"/>
          </a:xfrm>
        </p:spPr>
        <p:txBody>
          <a:bodyPr/>
          <a:lstStyle>
            <a:extLst/>
          </a:lstStyle>
          <a:p>
            <a:fld id="{11C8CF2D-4883-4F32-B1F8-E08DC80AB72A}" type="slidenum">
              <a:rPr lang="hu-HU" smtClean="0"/>
              <a:pPr/>
              <a:t>‹#›</a:t>
            </a:fld>
            <a:endParaRPr lang="hu-H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a:xfrm>
            <a:off x="457200" y="320040"/>
            <a:ext cx="7242048" cy="1143000"/>
          </a:xfrm>
        </p:spPr>
        <p:txBody>
          <a:bodyPr/>
          <a:lstStyle>
            <a:extLst/>
          </a:lstStyle>
          <a:p>
            <a:r>
              <a:rPr kumimoji="0" lang="hu-HU" smtClean="0"/>
              <a:t>Mintacím szerkesztése</a:t>
            </a:r>
            <a:endParaRPr kumimoji="0" lang="en-US"/>
          </a:p>
        </p:txBody>
      </p:sp>
      <p:sp>
        <p:nvSpPr>
          <p:cNvPr id="3" name="Tartalom helye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Tartalom helye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extLst/>
          </a:lstStyle>
          <a:p>
            <a:fld id="{F96C4F44-0469-4A36-94D5-5B60B55C6029}" type="datetimeFigureOut">
              <a:rPr lang="hu-HU" smtClean="0"/>
              <a:pPr/>
              <a:t>2015.02.08.</a:t>
            </a:fld>
            <a:endParaRPr lang="hu-HU"/>
          </a:p>
        </p:txBody>
      </p:sp>
      <p:sp>
        <p:nvSpPr>
          <p:cNvPr id="6" name="Élőláb helye 5"/>
          <p:cNvSpPr>
            <a:spLocks noGrp="1"/>
          </p:cNvSpPr>
          <p:nvPr>
            <p:ph type="ftr" sz="quarter" idx="11"/>
          </p:nvPr>
        </p:nvSpPr>
        <p:spPr/>
        <p:txBody>
          <a:bodyPr/>
          <a:lstStyle>
            <a:extLst/>
          </a:lstStyle>
          <a:p>
            <a:endParaRPr lang="hu-HU"/>
          </a:p>
        </p:txBody>
      </p:sp>
      <p:sp>
        <p:nvSpPr>
          <p:cNvPr id="7" name="Dia számának helye 6"/>
          <p:cNvSpPr>
            <a:spLocks noGrp="1"/>
          </p:cNvSpPr>
          <p:nvPr>
            <p:ph type="sldNum" sz="quarter" idx="12"/>
          </p:nvPr>
        </p:nvSpPr>
        <p:spPr/>
        <p:txBody>
          <a:bodyPr/>
          <a:lstStyle>
            <a:extLst/>
          </a:lstStyle>
          <a:p>
            <a:fld id="{11C8CF2D-4883-4F32-B1F8-E08DC80AB72A}"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457200" y="320040"/>
            <a:ext cx="7242048" cy="1143000"/>
          </a:xfrm>
        </p:spPr>
        <p:txBody>
          <a:bodyPr anchor="b"/>
          <a:lstStyle>
            <a:lvl1pPr>
              <a:defRPr/>
            </a:lvl1pPr>
            <a:extLst/>
          </a:lstStyle>
          <a:p>
            <a:r>
              <a:rPr kumimoji="0" lang="hu-HU" smtClean="0"/>
              <a:t>Mintacím szerkesztése</a:t>
            </a:r>
            <a:endParaRPr kumimoji="0" lang="en-US"/>
          </a:p>
        </p:txBody>
      </p:sp>
      <p:sp>
        <p:nvSpPr>
          <p:cNvPr id="3" name="Szöveg hely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u-HU" smtClean="0"/>
              <a:t>Mintaszöveg szerkesztése</a:t>
            </a:r>
          </a:p>
        </p:txBody>
      </p:sp>
      <p:sp>
        <p:nvSpPr>
          <p:cNvPr id="4" name="Szöveg hely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u-HU" smtClean="0"/>
              <a:t>Mintaszöveg szerkesztése</a:t>
            </a:r>
          </a:p>
        </p:txBody>
      </p:sp>
      <p:sp>
        <p:nvSpPr>
          <p:cNvPr id="5" name="Tartalom helye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6" name="Tartalom helye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átum helye 6"/>
          <p:cNvSpPr>
            <a:spLocks noGrp="1"/>
          </p:cNvSpPr>
          <p:nvPr>
            <p:ph type="dt" sz="half" idx="10"/>
          </p:nvPr>
        </p:nvSpPr>
        <p:spPr/>
        <p:txBody>
          <a:bodyPr/>
          <a:lstStyle>
            <a:extLst/>
          </a:lstStyle>
          <a:p>
            <a:fld id="{F96C4F44-0469-4A36-94D5-5B60B55C6029}" type="datetimeFigureOut">
              <a:rPr lang="hu-HU" smtClean="0"/>
              <a:pPr/>
              <a:t>2015.02.08.</a:t>
            </a:fld>
            <a:endParaRPr lang="hu-HU"/>
          </a:p>
        </p:txBody>
      </p:sp>
      <p:sp>
        <p:nvSpPr>
          <p:cNvPr id="8" name="Élőláb helye 7"/>
          <p:cNvSpPr>
            <a:spLocks noGrp="1"/>
          </p:cNvSpPr>
          <p:nvPr>
            <p:ph type="ftr" sz="quarter" idx="11"/>
          </p:nvPr>
        </p:nvSpPr>
        <p:spPr/>
        <p:txBody>
          <a:bodyPr/>
          <a:lstStyle>
            <a:extLst/>
          </a:lstStyle>
          <a:p>
            <a:endParaRPr lang="hu-HU"/>
          </a:p>
        </p:txBody>
      </p:sp>
      <p:sp>
        <p:nvSpPr>
          <p:cNvPr id="9" name="Dia számának helye 8"/>
          <p:cNvSpPr>
            <a:spLocks noGrp="1"/>
          </p:cNvSpPr>
          <p:nvPr>
            <p:ph type="sldNum" sz="quarter" idx="12"/>
          </p:nvPr>
        </p:nvSpPr>
        <p:spPr/>
        <p:txBody>
          <a:bodyPr/>
          <a:lstStyle>
            <a:extLst/>
          </a:lstStyle>
          <a:p>
            <a:fld id="{11C8CF2D-4883-4F32-B1F8-E08DC80AB72A}"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a:xfrm>
            <a:off x="457200" y="320040"/>
            <a:ext cx="7242048" cy="1143000"/>
          </a:xfrm>
        </p:spPr>
        <p:txBody>
          <a:bodyPr/>
          <a:lstStyle>
            <a:extLst/>
          </a:lstStyle>
          <a:p>
            <a:r>
              <a:rPr kumimoji="0" lang="hu-HU" smtClean="0"/>
              <a:t>Mintacím szerkesztése</a:t>
            </a:r>
            <a:endParaRPr kumimoji="0" lang="en-US"/>
          </a:p>
        </p:txBody>
      </p:sp>
      <p:sp>
        <p:nvSpPr>
          <p:cNvPr id="3" name="Dátum helye 2"/>
          <p:cNvSpPr>
            <a:spLocks noGrp="1"/>
          </p:cNvSpPr>
          <p:nvPr>
            <p:ph type="dt" sz="half" idx="10"/>
          </p:nvPr>
        </p:nvSpPr>
        <p:spPr/>
        <p:txBody>
          <a:bodyPr/>
          <a:lstStyle>
            <a:extLst/>
          </a:lstStyle>
          <a:p>
            <a:fld id="{F96C4F44-0469-4A36-94D5-5B60B55C6029}" type="datetimeFigureOut">
              <a:rPr lang="hu-HU" smtClean="0"/>
              <a:pPr/>
              <a:t>2015.02.08.</a:t>
            </a:fld>
            <a:endParaRPr lang="hu-HU"/>
          </a:p>
        </p:txBody>
      </p:sp>
      <p:sp>
        <p:nvSpPr>
          <p:cNvPr id="4" name="Élőláb helye 3"/>
          <p:cNvSpPr>
            <a:spLocks noGrp="1"/>
          </p:cNvSpPr>
          <p:nvPr>
            <p:ph type="ftr" sz="quarter" idx="11"/>
          </p:nvPr>
        </p:nvSpPr>
        <p:spPr/>
        <p:txBody>
          <a:bodyPr/>
          <a:lstStyle>
            <a:extLst/>
          </a:lstStyle>
          <a:p>
            <a:endParaRPr lang="hu-HU"/>
          </a:p>
        </p:txBody>
      </p:sp>
      <p:sp>
        <p:nvSpPr>
          <p:cNvPr id="5" name="Dia számának helye 4"/>
          <p:cNvSpPr>
            <a:spLocks noGrp="1"/>
          </p:cNvSpPr>
          <p:nvPr>
            <p:ph type="sldNum" sz="quarter" idx="12"/>
          </p:nvPr>
        </p:nvSpPr>
        <p:spPr/>
        <p:txBody>
          <a:bodyPr/>
          <a:lstStyle>
            <a:extLst/>
          </a:lstStyle>
          <a:p>
            <a:fld id="{11C8CF2D-4883-4F32-B1F8-E08DC80AB72A}"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lvl1pPr>
              <a:defRPr>
                <a:solidFill>
                  <a:schemeClr val="tx2"/>
                </a:solidFill>
              </a:defRPr>
            </a:lvl1pPr>
            <a:extLst/>
          </a:lstStyle>
          <a:p>
            <a:fld id="{F96C4F44-0469-4A36-94D5-5B60B55C6029}" type="datetimeFigureOut">
              <a:rPr lang="hu-HU" smtClean="0"/>
              <a:pPr/>
              <a:t>2015.02.08.</a:t>
            </a:fld>
            <a:endParaRPr lang="hu-HU"/>
          </a:p>
        </p:txBody>
      </p:sp>
      <p:sp>
        <p:nvSpPr>
          <p:cNvPr id="3" name="Élőláb helye 2"/>
          <p:cNvSpPr>
            <a:spLocks noGrp="1"/>
          </p:cNvSpPr>
          <p:nvPr>
            <p:ph type="ftr" sz="quarter" idx="11"/>
          </p:nvPr>
        </p:nvSpPr>
        <p:spPr/>
        <p:txBody>
          <a:bodyPr/>
          <a:lstStyle>
            <a:lvl1pPr>
              <a:defRPr>
                <a:solidFill>
                  <a:schemeClr val="tx2"/>
                </a:solidFill>
              </a:defRPr>
            </a:lvl1pPr>
            <a:extLst/>
          </a:lstStyle>
          <a:p>
            <a:endParaRPr lang="hu-HU"/>
          </a:p>
        </p:txBody>
      </p:sp>
      <p:sp>
        <p:nvSpPr>
          <p:cNvPr id="4" name="Dia számának helye 3"/>
          <p:cNvSpPr>
            <a:spLocks noGrp="1"/>
          </p:cNvSpPr>
          <p:nvPr>
            <p:ph type="sldNum" sz="quarter" idx="12"/>
          </p:nvPr>
        </p:nvSpPr>
        <p:spPr/>
        <p:txBody>
          <a:bodyPr/>
          <a:lstStyle>
            <a:extLst/>
          </a:lstStyle>
          <a:p>
            <a:fld id="{11C8CF2D-4883-4F32-B1F8-E08DC80AB72A}"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hu-HU" smtClean="0"/>
              <a:t>Mintacím szerkesztése</a:t>
            </a:r>
            <a:endParaRPr kumimoji="0" lang="en-US"/>
          </a:p>
        </p:txBody>
      </p:sp>
      <p:sp>
        <p:nvSpPr>
          <p:cNvPr id="3" name="Szöveg hely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hu-HU" smtClean="0"/>
              <a:t>Mintaszöveg szerkesztése</a:t>
            </a:r>
          </a:p>
        </p:txBody>
      </p:sp>
      <p:sp>
        <p:nvSpPr>
          <p:cNvPr id="4" name="Tartalom helye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extLst/>
          </a:lstStyle>
          <a:p>
            <a:fld id="{F96C4F44-0469-4A36-94D5-5B60B55C6029}" type="datetimeFigureOut">
              <a:rPr lang="hu-HU" smtClean="0"/>
              <a:pPr/>
              <a:t>2015.02.08.</a:t>
            </a:fld>
            <a:endParaRPr lang="hu-HU"/>
          </a:p>
        </p:txBody>
      </p:sp>
      <p:sp>
        <p:nvSpPr>
          <p:cNvPr id="6" name="Élőláb helye 5"/>
          <p:cNvSpPr>
            <a:spLocks noGrp="1"/>
          </p:cNvSpPr>
          <p:nvPr>
            <p:ph type="ftr" sz="quarter" idx="11"/>
          </p:nvPr>
        </p:nvSpPr>
        <p:spPr/>
        <p:txBody>
          <a:bodyPr/>
          <a:lstStyle>
            <a:extLst/>
          </a:lstStyle>
          <a:p>
            <a:endParaRPr lang="hu-HU"/>
          </a:p>
        </p:txBody>
      </p:sp>
      <p:sp>
        <p:nvSpPr>
          <p:cNvPr id="7" name="Dia számának helye 6"/>
          <p:cNvSpPr>
            <a:spLocks noGrp="1"/>
          </p:cNvSpPr>
          <p:nvPr>
            <p:ph type="sldNum" sz="quarter" idx="12"/>
          </p:nvPr>
        </p:nvSpPr>
        <p:spPr/>
        <p:txBody>
          <a:bodyPr/>
          <a:lstStyle>
            <a:extLst/>
          </a:lstStyle>
          <a:p>
            <a:fld id="{11C8CF2D-4883-4F32-B1F8-E08DC80AB72A}"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bg>
      <p:bgRef idx="1002">
        <a:schemeClr val="bg2"/>
      </p:bgRef>
    </p:bg>
    <p:spTree>
      <p:nvGrpSpPr>
        <p:cNvPr id="1" name=""/>
        <p:cNvGrpSpPr/>
        <p:nvPr/>
      </p:nvGrpSpPr>
      <p:grpSpPr>
        <a:xfrm>
          <a:off x="0" y="0"/>
          <a:ext cx="0" cy="0"/>
          <a:chOff x="0" y="0"/>
          <a:chExt cx="0" cy="0"/>
        </a:xfrm>
      </p:grpSpPr>
      <p:sp>
        <p:nvSpPr>
          <p:cNvPr id="8" name="Téglalap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Téglalap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Cím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hu-HU" smtClean="0"/>
              <a:t>Mintacím szerkesztése</a:t>
            </a:r>
            <a:endParaRPr kumimoji="0" lang="en-US" dirty="0"/>
          </a:p>
        </p:txBody>
      </p:sp>
      <p:sp>
        <p:nvSpPr>
          <p:cNvPr id="4" name="Szöveg hely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hu-HU" smtClean="0"/>
              <a:t>Mintaszöveg szerkesztése</a:t>
            </a:r>
          </a:p>
        </p:txBody>
      </p:sp>
      <p:sp>
        <p:nvSpPr>
          <p:cNvPr id="5" name="Dátum helye 4"/>
          <p:cNvSpPr>
            <a:spLocks noGrp="1"/>
          </p:cNvSpPr>
          <p:nvPr>
            <p:ph type="dt" sz="half" idx="10"/>
          </p:nvPr>
        </p:nvSpPr>
        <p:spPr/>
        <p:txBody>
          <a:bodyPr/>
          <a:lstStyle>
            <a:extLst/>
          </a:lstStyle>
          <a:p>
            <a:fld id="{F96C4F44-0469-4A36-94D5-5B60B55C6029}" type="datetimeFigureOut">
              <a:rPr lang="hu-HU" smtClean="0"/>
              <a:pPr/>
              <a:t>2015.02.08.</a:t>
            </a:fld>
            <a:endParaRPr lang="hu-HU"/>
          </a:p>
        </p:txBody>
      </p:sp>
      <p:sp>
        <p:nvSpPr>
          <p:cNvPr id="6" name="Élőláb helye 5"/>
          <p:cNvSpPr>
            <a:spLocks noGrp="1"/>
          </p:cNvSpPr>
          <p:nvPr>
            <p:ph type="ftr" sz="quarter" idx="11"/>
          </p:nvPr>
        </p:nvSpPr>
        <p:spPr/>
        <p:txBody>
          <a:bodyPr/>
          <a:lstStyle>
            <a:extLst/>
          </a:lstStyle>
          <a:p>
            <a:endParaRPr lang="hu-HU"/>
          </a:p>
        </p:txBody>
      </p:sp>
      <p:sp>
        <p:nvSpPr>
          <p:cNvPr id="7" name="Dia számának helye 6"/>
          <p:cNvSpPr>
            <a:spLocks noGrp="1"/>
          </p:cNvSpPr>
          <p:nvPr>
            <p:ph type="sldNum" sz="quarter" idx="12"/>
          </p:nvPr>
        </p:nvSpPr>
        <p:spPr/>
        <p:txBody>
          <a:bodyPr/>
          <a:lstStyle>
            <a:extLst/>
          </a:lstStyle>
          <a:p>
            <a:fld id="{11C8CF2D-4883-4F32-B1F8-E08DC80AB72A}" type="slidenum">
              <a:rPr lang="hu-HU" smtClean="0"/>
              <a:pPr/>
              <a:t>‹#›</a:t>
            </a:fld>
            <a:endParaRPr lang="hu-HU"/>
          </a:p>
        </p:txBody>
      </p:sp>
      <p:sp>
        <p:nvSpPr>
          <p:cNvPr id="10" name="Kép hely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hu-HU" smtClean="0"/>
              <a:t>Kép beszúrásához kattintson az ikonra</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églalap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Cím hely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hu-HU" smtClean="0"/>
              <a:t>Mintacím szerkesztése</a:t>
            </a:r>
            <a:endParaRPr kumimoji="0" lang="en-US"/>
          </a:p>
        </p:txBody>
      </p:sp>
      <p:sp>
        <p:nvSpPr>
          <p:cNvPr id="31" name="Szöveg helye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27" name="Dátum hely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96C4F44-0469-4A36-94D5-5B60B55C6029}" type="datetimeFigureOut">
              <a:rPr lang="hu-HU" smtClean="0"/>
              <a:pPr/>
              <a:t>2015.02.08.</a:t>
            </a:fld>
            <a:endParaRPr lang="hu-HU"/>
          </a:p>
        </p:txBody>
      </p:sp>
      <p:sp>
        <p:nvSpPr>
          <p:cNvPr id="4" name="Élőláb hely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hu-HU"/>
          </a:p>
        </p:txBody>
      </p:sp>
      <p:sp>
        <p:nvSpPr>
          <p:cNvPr id="16" name="Dia számának hely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1C8CF2D-4883-4F32-B1F8-E08DC80AB72A}" type="slidenum">
              <a:rPr lang="hu-HU" smtClean="0"/>
              <a:pPr/>
              <a:t>‹#›</a:t>
            </a:fld>
            <a:endParaRPr lang="hu-H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pPr algn="l"/>
            <a:r>
              <a:rPr lang="hu-HU" dirty="0" smtClean="0"/>
              <a:t>az emlő ultrahang-vizsgálatának fontossága</a:t>
            </a:r>
            <a:endParaRPr lang="hu-HU" dirty="0"/>
          </a:p>
        </p:txBody>
      </p:sp>
      <p:sp>
        <p:nvSpPr>
          <p:cNvPr id="3" name="Alcím 2"/>
          <p:cNvSpPr>
            <a:spLocks noGrp="1"/>
          </p:cNvSpPr>
          <p:nvPr>
            <p:ph type="subTitle" idx="1"/>
          </p:nvPr>
        </p:nvSpPr>
        <p:spPr/>
        <p:txBody>
          <a:bodyPr/>
          <a:lstStyle/>
          <a:p>
            <a:r>
              <a:rPr lang="hu-HU" dirty="0" smtClean="0"/>
              <a:t>Szerkesztette: </a:t>
            </a:r>
            <a:r>
              <a:rPr lang="hu-HU" dirty="0" err="1" smtClean="0"/>
              <a:t>Dr</a:t>
            </a:r>
            <a:r>
              <a:rPr lang="hu-HU" dirty="0" smtClean="0"/>
              <a:t> Lázár </a:t>
            </a:r>
            <a:r>
              <a:rPr lang="hu-HU" dirty="0" err="1" smtClean="0"/>
              <a:t>Sarnyai</a:t>
            </a:r>
            <a:r>
              <a:rPr lang="hu-HU" dirty="0" smtClean="0"/>
              <a:t> Nóra</a:t>
            </a:r>
            <a:endParaRPr lang="hu-H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az emlő ultrahang-vizsgálatának fontossága</a:t>
            </a:r>
            <a:endParaRPr lang="hu-HU" dirty="0"/>
          </a:p>
        </p:txBody>
      </p:sp>
      <p:sp>
        <p:nvSpPr>
          <p:cNvPr id="3" name="Tartalom helye 2"/>
          <p:cNvSpPr>
            <a:spLocks noGrp="1"/>
          </p:cNvSpPr>
          <p:nvPr>
            <p:ph idx="1"/>
          </p:nvPr>
        </p:nvSpPr>
        <p:spPr/>
        <p:txBody>
          <a:bodyPr>
            <a:normAutofit lnSpcReduction="10000"/>
          </a:bodyPr>
          <a:lstStyle/>
          <a:p>
            <a:r>
              <a:rPr lang="hu-HU" dirty="0" smtClean="0"/>
              <a:t>Előzetes felkészülésre nincs szükség, mindössze arra, hogy a ruhánkat könnyen le tudjuk vetni a vizsgálatot megelőzően. Ha lehet, már eleve ne viseljünk nyaki ékszereket, vagy csak olyasmit, ami könnyen levehető. A vizsgálatot háton és oldalt fekve végzik, és a melleken kívül mindkét hónaljárkot is megvizsgálják. A vizsgált </a:t>
            </a:r>
            <a:r>
              <a:rPr lang="hu-HU" smtClean="0"/>
              <a:t>felületeket  géllel kenik </a:t>
            </a:r>
            <a:r>
              <a:rPr lang="hu-HU" dirty="0" smtClean="0"/>
              <a:t>be, ami megkönnyíti az ultrahangos vizsgálófej mozgatását. A vizsgálat nem jár semmiféle kellemetlenséggel, és nem jelent megterhelést a szervezet számára.</a:t>
            </a:r>
          </a:p>
          <a:p>
            <a:endParaRPr lang="hu-H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rc_mi" descr="http://i.huffpost.com/gen/2064816/thumbs/o-BREAST-CANCER-PINK-RIBBON-facebook.jpg"/>
          <p:cNvPicPr/>
          <p:nvPr/>
        </p:nvPicPr>
        <p:blipFill>
          <a:blip r:embed="rId2" cstate="print"/>
          <a:srcRect/>
          <a:stretch>
            <a:fillRect/>
          </a:stretch>
        </p:blipFill>
        <p:spPr bwMode="auto">
          <a:xfrm>
            <a:off x="285720" y="428604"/>
            <a:ext cx="7572428" cy="600079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az emlő ultrahang-vizsgálatának fontossága</a:t>
            </a:r>
            <a:endParaRPr lang="hu-HU" dirty="0"/>
          </a:p>
        </p:txBody>
      </p:sp>
      <p:sp>
        <p:nvSpPr>
          <p:cNvPr id="3" name="Tartalom helye 2"/>
          <p:cNvSpPr>
            <a:spLocks noGrp="1"/>
          </p:cNvSpPr>
          <p:nvPr>
            <p:ph idx="1"/>
          </p:nvPr>
        </p:nvSpPr>
        <p:spPr/>
        <p:txBody>
          <a:bodyPr>
            <a:normAutofit/>
          </a:bodyPr>
          <a:lstStyle/>
          <a:p>
            <a:r>
              <a:rPr lang="hu-HU" dirty="0" smtClean="0"/>
              <a:t>Az emlőrák korai kimutatására alkalmas mammográfiás vizsgálat negyvenéves kor felett javasolt a hölgyek számára. Erről a szűrővizsgálatról - a népegészségügyi kampányoknak köszönhetően - csaknem minden nő hallott már. Arról viszont csak jóval kevesebben, hogy negyvenéves kor alatt - a nőgyógyász által elvégzett, tapintásos vizsgálat mellett - az emlők ultrahangos vizsgálata az elsődleges vizsgálómódszer.</a:t>
            </a:r>
          </a:p>
          <a:p>
            <a:endParaRPr lang="hu-H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az emlő ultrahang-vizsgálatának fontossága</a:t>
            </a:r>
            <a:endParaRPr lang="hu-HU" dirty="0"/>
          </a:p>
        </p:txBody>
      </p:sp>
      <p:sp>
        <p:nvSpPr>
          <p:cNvPr id="3" name="Tartalom helye 2"/>
          <p:cNvSpPr>
            <a:spLocks noGrp="1"/>
          </p:cNvSpPr>
          <p:nvPr>
            <p:ph idx="1"/>
          </p:nvPr>
        </p:nvSpPr>
        <p:spPr/>
        <p:txBody>
          <a:bodyPr>
            <a:normAutofit/>
          </a:bodyPr>
          <a:lstStyle/>
          <a:p>
            <a:r>
              <a:rPr lang="hu-HU" dirty="0" smtClean="0"/>
              <a:t>A mell ultrahang-vizsgálatával kimutatható elváltozások közé tartoznak a nem tumoros szövetnövedékek, a folyadékkal telt vagy éppen szilárd szövetrészeket is tartalmazó ciszták, valamint a fentebb már említett, rosszindulatú elváltozások. Az abnormális vagy annak gondolt területek további jellemzői ugyancsak felderíthetőek ezzel a módszerrel, amire a tapintásos vizsgálat önmagában nem képes.</a:t>
            </a:r>
          </a:p>
          <a:p>
            <a:endParaRPr lang="hu-H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az emlő ultrahang-vizsgálatának fontossága</a:t>
            </a:r>
            <a:endParaRPr lang="hu-HU" dirty="0"/>
          </a:p>
        </p:txBody>
      </p:sp>
      <p:sp>
        <p:nvSpPr>
          <p:cNvPr id="3" name="Tartalom helye 2"/>
          <p:cNvSpPr>
            <a:spLocks noGrp="1"/>
          </p:cNvSpPr>
          <p:nvPr>
            <p:ph idx="1"/>
          </p:nvPr>
        </p:nvSpPr>
        <p:spPr/>
        <p:txBody>
          <a:bodyPr>
            <a:normAutofit fontScale="92500" lnSpcReduction="10000"/>
          </a:bodyPr>
          <a:lstStyle/>
          <a:p>
            <a:r>
              <a:rPr lang="hu-HU" dirty="0" smtClean="0"/>
              <a:t>A röntgennel végzett mammográfia rendszeres, kétévenkénti elvégzése negyven év felett javasolt. Az emlő daganatai azonban sajnos már korábban is kialakulhatnak, és ennek felismerésére nem mindig elegendő a rutinszerűen elvégzett tapintásos vizsgálat. Ilyenkor tud segítséget nyújtani az emlő ultrahangos vizsgálata, amely évente elvégezhető.</a:t>
            </a:r>
          </a:p>
          <a:p>
            <a:r>
              <a:rPr lang="hu-HU" dirty="0" smtClean="0"/>
              <a:t>Rendszeres időközönként ajánlott a vizsgálat azok számára, akiknél a családban már előfordult emlő- vagy petefészekrák, ilyenkor ugyanis az átlagnál fokozottabb lehet a kétféle daganattípus kockázata.</a:t>
            </a:r>
          </a:p>
          <a:p>
            <a:endParaRPr lang="hu-HU" dirty="0" smtClean="0"/>
          </a:p>
          <a:p>
            <a:endParaRPr lang="hu-H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az emlő ultrahang-vizsgálatának fontossága</a:t>
            </a:r>
            <a:endParaRPr lang="hu-HU" dirty="0"/>
          </a:p>
        </p:txBody>
      </p:sp>
      <p:sp>
        <p:nvSpPr>
          <p:cNvPr id="3" name="Tartalom helye 2"/>
          <p:cNvSpPr>
            <a:spLocks noGrp="1"/>
          </p:cNvSpPr>
          <p:nvPr>
            <p:ph idx="1"/>
          </p:nvPr>
        </p:nvSpPr>
        <p:spPr/>
        <p:txBody>
          <a:bodyPr/>
          <a:lstStyle/>
          <a:p>
            <a:r>
              <a:rPr lang="hu-HU" dirty="0" smtClean="0"/>
              <a:t>A sűrű, mirigyes emlőállomány elsősorban fiatalkorban jellemző: a húsz és negyven év közötti korosztály mintegy háromnegyedénél találkozunk ilyen emlőtípussal. Ennek átvizsgálása tapintással sem könnyű, és egyéb okok mellett mammográfiát is azért nem végeznek negyvenéves kor alatt, mert a sűrű emlőállományon nem hatolnak át megfelelően a röntgensugarak.</a:t>
            </a:r>
          </a:p>
          <a:p>
            <a:endParaRPr lang="hu-H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az emlő ultrahang-vizsgálatának fontossága</a:t>
            </a:r>
            <a:endParaRPr lang="hu-HU" dirty="0"/>
          </a:p>
        </p:txBody>
      </p:sp>
      <p:sp>
        <p:nvSpPr>
          <p:cNvPr id="3" name="Tartalom helye 2"/>
          <p:cNvSpPr>
            <a:spLocks noGrp="1"/>
          </p:cNvSpPr>
          <p:nvPr>
            <p:ph idx="1"/>
          </p:nvPr>
        </p:nvSpPr>
        <p:spPr/>
        <p:txBody>
          <a:bodyPr/>
          <a:lstStyle/>
          <a:p>
            <a:r>
              <a:rPr lang="hu-HU" dirty="0" smtClean="0"/>
              <a:t>Az ultrahanggal nincs ilyen probléma, és a mirigyes emlőállomány is nagyon jól vizsgálható a segítségével. A sok mirigy között gyakran nehéz, vagy egyenesen lehetetlen kitapintani azokat az eltéréseket, amelyek egyes esetekben akár rosszindulatúak is lehetnek. Ezen esetek azok, amikor az ultrahangnak elsődleges szerep jut, hiszen olyan elváltozások is diagnosztizálhatóak a segítségével, amelyek csak később, egy esetleges rákbetegség előrehaladásakor derülnének csak ki.</a:t>
            </a:r>
            <a:endParaRPr lang="hu-H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az emlő ultrahang-vizsgálatának fontossága</a:t>
            </a:r>
            <a:endParaRPr lang="hu-HU" dirty="0"/>
          </a:p>
        </p:txBody>
      </p:sp>
      <p:sp>
        <p:nvSpPr>
          <p:cNvPr id="3" name="Tartalom helye 2"/>
          <p:cNvSpPr>
            <a:spLocks noGrp="1"/>
          </p:cNvSpPr>
          <p:nvPr>
            <p:ph idx="1"/>
          </p:nvPr>
        </p:nvSpPr>
        <p:spPr/>
        <p:txBody>
          <a:bodyPr>
            <a:normAutofit fontScale="77500" lnSpcReduction="20000"/>
          </a:bodyPr>
          <a:lstStyle/>
          <a:p>
            <a:r>
              <a:rPr lang="hu-HU" dirty="0" smtClean="0"/>
              <a:t>A módszert a mammográfiával összehasonlítva a következőket mondhatjuk: negyven év felett az utóbbi nagyon jól alkalmazható, hiszen a mell szerkezete ebben az életkorban már módosul. A mirigyállomány ekkorra nagyrészt visszahúzódik, a zsírosabb alapszerkezetben pedig már jól tudnak differenciálni a röntgensugarak. Fiatalabb korban viszont nem alkalmazzák a mammográfiát, és a mirigyes emlőállományon kívül ennek egy további oka is van. A mammográfia röntgensugarakat - ionizáló sugárzás - használ, és bár egy-egy vizsgálat során csak minimális sugárdózisról van szó, szülés vagy szoptatás előtt - pusztán elővigyázatosságból - csak kivételes esetekben, diagnosztikus célból alkalmazzuk ezt a módszert. Az ultrahang-vizsgálatok esetében ez a probléma nem merül fel, így a gyermekvállalás előtt álló hölgyeknél is rendszeresen - akár évente - alkalmazható.</a:t>
            </a:r>
          </a:p>
          <a:p>
            <a:endParaRPr lang="hu-H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normAutofit fontScale="90000"/>
          </a:bodyPr>
          <a:lstStyle/>
          <a:p>
            <a:r>
              <a:rPr lang="hu-HU" dirty="0" smtClean="0"/>
              <a:t>az emlő ultrahang-vizsgálatának fontossága</a:t>
            </a:r>
            <a:endParaRPr lang="hu-HU" dirty="0"/>
          </a:p>
        </p:txBody>
      </p:sp>
      <p:sp>
        <p:nvSpPr>
          <p:cNvPr id="3" name="Tartalom helye 2"/>
          <p:cNvSpPr>
            <a:spLocks noGrp="1"/>
          </p:cNvSpPr>
          <p:nvPr>
            <p:ph idx="1"/>
          </p:nvPr>
        </p:nvSpPr>
        <p:spPr/>
        <p:txBody>
          <a:bodyPr/>
          <a:lstStyle/>
          <a:p>
            <a:r>
              <a:rPr lang="hu-HU" dirty="0" smtClean="0"/>
              <a:t>Lehetséges, hogy negyvenéves kor felett is szükség van az ultrahang elvégzésére, ekkor azonban már nem elsődleges, hanem a mammográfia kiegészítő vizsgálataként. Ilyen eset lehet például, ha egy hölgynél ebben az életkorban is jelentősebb mennyiségben marad jelen a mirigyes emlőállomány. Ezekben az esetekben a mammográfiát végző orvosok feladata, hogy beutalják pácienseiket az ultrahangra.</a:t>
            </a:r>
          </a:p>
          <a:p>
            <a:endParaRPr lang="hu-H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ényűző">
  <a:themeElements>
    <a:clrScheme name="Fényűző">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Fényűző">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ényűző">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26</TotalTime>
  <Words>624</Words>
  <Application>Microsoft Office PowerPoint</Application>
  <PresentationFormat>Diavetítés a képernyőre (4:3 oldalarány)</PresentationFormat>
  <Paragraphs>19</Paragraphs>
  <Slides>10</Slides>
  <Notes>0</Notes>
  <HiddenSlides>0</HiddenSlides>
  <MMClips>0</MMClips>
  <ScaleCrop>false</ScaleCrop>
  <HeadingPairs>
    <vt:vector size="4" baseType="variant">
      <vt:variant>
        <vt:lpstr>Téma</vt:lpstr>
      </vt:variant>
      <vt:variant>
        <vt:i4>1</vt:i4>
      </vt:variant>
      <vt:variant>
        <vt:lpstr>Diacímek</vt:lpstr>
      </vt:variant>
      <vt:variant>
        <vt:i4>10</vt:i4>
      </vt:variant>
    </vt:vector>
  </HeadingPairs>
  <TitlesOfParts>
    <vt:vector size="11" baseType="lpstr">
      <vt:lpstr>Fényűző</vt:lpstr>
      <vt:lpstr>az emlő ultrahang-vizsgálatának fontossága</vt:lpstr>
      <vt:lpstr>2. dia</vt:lpstr>
      <vt:lpstr>az emlő ultrahang-vizsgálatának fontossága</vt:lpstr>
      <vt:lpstr>az emlő ultrahang-vizsgálatának fontossága</vt:lpstr>
      <vt:lpstr>az emlő ultrahang-vizsgálatának fontossága</vt:lpstr>
      <vt:lpstr>az emlő ultrahang-vizsgálatának fontossága</vt:lpstr>
      <vt:lpstr>az emlő ultrahang-vizsgálatának fontossága</vt:lpstr>
      <vt:lpstr>az emlő ultrahang-vizsgálatának fontossága</vt:lpstr>
      <vt:lpstr>az emlő ultrahang-vizsgálatának fontossága</vt:lpstr>
      <vt:lpstr>az emlő ultrahang-vizsgálatának fontossága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az emlő ultrahang-vizsgálatának fontossága</dc:title>
  <dc:creator>alinori</dc:creator>
  <cp:lastModifiedBy>alinori</cp:lastModifiedBy>
  <cp:revision>5</cp:revision>
  <dcterms:created xsi:type="dcterms:W3CDTF">2015-02-08T12:15:58Z</dcterms:created>
  <dcterms:modified xsi:type="dcterms:W3CDTF">2015-02-08T12:47:42Z</dcterms:modified>
</cp:coreProperties>
</file>