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64" r:id="rId5"/>
    <p:sldId id="265" r:id="rId6"/>
    <p:sldId id="262" r:id="rId7"/>
    <p:sldId id="267" r:id="rId8"/>
    <p:sldId id="271" r:id="rId9"/>
    <p:sldId id="261" r:id="rId10"/>
    <p:sldId id="270" r:id="rId1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Ref idx="1002">
        <a:schemeClr val="bg2"/>
      </p:bgRef>
    </p:bg>
    <p:spTree>
      <p:nvGrpSpPr>
        <p:cNvPr id="1" name=""/>
        <p:cNvGrpSpPr/>
        <p:nvPr/>
      </p:nvGrpSpPr>
      <p:grpSpPr>
        <a:xfrm>
          <a:off x="0" y="0"/>
          <a:ext cx="0" cy="0"/>
          <a:chOff x="0" y="0"/>
          <a:chExt cx="0" cy="0"/>
        </a:xfrm>
      </p:grpSpPr>
      <p:sp>
        <p:nvSpPr>
          <p:cNvPr id="9" name="Cím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Alcím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átum helye 29"/>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19" name="Élőláb helye 18"/>
          <p:cNvSpPr>
            <a:spLocks noGrp="1"/>
          </p:cNvSpPr>
          <p:nvPr>
            <p:ph type="ftr" sz="quarter" idx="11"/>
          </p:nvPr>
        </p:nvSpPr>
        <p:spPr/>
        <p:txBody>
          <a:bodyPr/>
          <a:lstStyle/>
          <a:p>
            <a:endParaRPr lang="hu-HU"/>
          </a:p>
        </p:txBody>
      </p:sp>
      <p:sp>
        <p:nvSpPr>
          <p:cNvPr id="27" name="Dia számának helye 26"/>
          <p:cNvSpPr>
            <a:spLocks noGrp="1"/>
          </p:cNvSpPr>
          <p:nvPr>
            <p:ph type="sldNum" sz="quarter" idx="12"/>
          </p:nvPr>
        </p:nvSpPr>
        <p:spPr/>
        <p:txBody>
          <a:bodyPr/>
          <a:lstStyle/>
          <a:p>
            <a:fld id="{5CF58524-6226-4A3B-9681-1963E4E43386}"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CF58524-6226-4A3B-9681-1963E4E43386}" type="slidenum">
              <a:rPr lang="hu-HU" smtClean="0"/>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Tartalom hely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Szöveg hely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5CF58524-6226-4A3B-9681-1963E4E43386}"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 sarkán kerekítve levágott téglalap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Derékszögű háromszög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Cím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Szöveg hely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p:txBody>
          <a:bodyPr/>
          <a:lstStyle/>
          <a:p>
            <a:fld id="{CCE348BF-75DD-4D59-BD3C-E1BE18514525}" type="datetimeFigureOut">
              <a:rPr lang="hu-HU" smtClean="0"/>
              <a:pPr/>
              <a:t>2015.02.10.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a:xfrm>
            <a:off x="8077200" y="6356350"/>
            <a:ext cx="609600" cy="365125"/>
          </a:xfrm>
        </p:spPr>
        <p:txBody>
          <a:bodyPr/>
          <a:lstStyle/>
          <a:p>
            <a:fld id="{5CF58524-6226-4A3B-9681-1963E4E43386}" type="slidenum">
              <a:rPr lang="hu-HU" smtClean="0"/>
              <a:pPr/>
              <a:t>‹#›</a:t>
            </a:fld>
            <a:endParaRPr lang="hu-HU"/>
          </a:p>
        </p:txBody>
      </p:sp>
      <p:sp>
        <p:nvSpPr>
          <p:cNvPr id="3" name="Kép hely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Szabadkézi sokszög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Szabadkézi sokszög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zabadkézi sokszög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Szabadkézi sokszög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Cím hely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Szöveg hely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átum hely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E348BF-75DD-4D59-BD3C-E1BE18514525}" type="datetimeFigureOut">
              <a:rPr lang="hu-HU" smtClean="0"/>
              <a:pPr/>
              <a:t>2015.02.10.</a:t>
            </a:fld>
            <a:endParaRPr lang="hu-HU"/>
          </a:p>
        </p:txBody>
      </p:sp>
      <p:sp>
        <p:nvSpPr>
          <p:cNvPr id="22" name="Élőláb hely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Dia számának hely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CF58524-6226-4A3B-9681-1963E4E43386}" type="slidenum">
              <a:rPr lang="hu-HU" smtClean="0"/>
              <a:pPr/>
              <a:t>‹#›</a:t>
            </a:fld>
            <a:endParaRPr lang="hu-HU"/>
          </a:p>
        </p:txBody>
      </p:sp>
      <p:grpSp>
        <p:nvGrpSpPr>
          <p:cNvPr id="2" name="Csoportba foglalás 1"/>
          <p:cNvGrpSpPr/>
          <p:nvPr/>
        </p:nvGrpSpPr>
        <p:grpSpPr>
          <a:xfrm>
            <a:off x="-19017" y="202408"/>
            <a:ext cx="9180548" cy="649224"/>
            <a:chOff x="-19045" y="216550"/>
            <a:chExt cx="9180548" cy="649224"/>
          </a:xfrm>
        </p:grpSpPr>
        <p:sp>
          <p:nvSpPr>
            <p:cNvPr id="12" name="Szabadkézi sokszö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Szabadkézi sokszö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err="1" smtClean="0"/>
              <a:t>Bolesti</a:t>
            </a:r>
            <a:r>
              <a:rPr lang="hu-HU" dirty="0" smtClean="0"/>
              <a:t> </a:t>
            </a:r>
            <a:r>
              <a:rPr lang="hu-HU" dirty="0" err="1" smtClean="0"/>
              <a:t>prostate</a:t>
            </a:r>
            <a:endParaRPr lang="hu-HU" dirty="0"/>
          </a:p>
        </p:txBody>
      </p:sp>
      <p:sp>
        <p:nvSpPr>
          <p:cNvPr id="3" name="Alcím 2"/>
          <p:cNvSpPr>
            <a:spLocks noGrp="1"/>
          </p:cNvSpPr>
          <p:nvPr>
            <p:ph type="subTitle" idx="1"/>
          </p:nvPr>
        </p:nvSpPr>
        <p:spPr/>
        <p:txBody>
          <a:bodyPr/>
          <a:lstStyle/>
          <a:p>
            <a:r>
              <a:rPr lang="hu-HU" dirty="0" err="1" smtClean="0"/>
              <a:t>Priredila</a:t>
            </a:r>
            <a:r>
              <a:rPr lang="hu-HU" dirty="0" smtClean="0"/>
              <a:t>: </a:t>
            </a:r>
            <a:r>
              <a:rPr lang="sr-Latn-RS" dirty="0" smtClean="0"/>
              <a:t> dr Nora Lazar Šarnjai</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Bolesti prostate</a:t>
            </a:r>
            <a:endParaRPr lang="hu-HU" dirty="0"/>
          </a:p>
        </p:txBody>
      </p:sp>
      <p:sp>
        <p:nvSpPr>
          <p:cNvPr id="3" name="Tartalom helye 2"/>
          <p:cNvSpPr>
            <a:spLocks noGrp="1"/>
          </p:cNvSpPr>
          <p:nvPr>
            <p:ph idx="1"/>
          </p:nvPr>
        </p:nvSpPr>
        <p:spPr/>
        <p:txBody>
          <a:bodyPr>
            <a:normAutofit fontScale="77500" lnSpcReduction="20000"/>
          </a:bodyPr>
          <a:lstStyle/>
          <a:p>
            <a:r>
              <a:rPr lang="vi-VN" b="1" dirty="0" smtClean="0"/>
              <a:t>Prevencija</a:t>
            </a:r>
            <a:r>
              <a:rPr lang="hu-HU" dirty="0" smtClean="0"/>
              <a:t> - </a:t>
            </a:r>
            <a:r>
              <a:rPr lang="vi-VN" dirty="0" smtClean="0"/>
              <a:t>Smatra </a:t>
            </a:r>
            <a:r>
              <a:rPr lang="vi-VN" dirty="0" smtClean="0"/>
              <a:t>se da izbegavanje ishrane bogate životinjskim mastima smanjuje rizik za pojavu karcinoma prostate. Preporučuje se uzimanje većih količina voća, povrća i žitarica, posebno paradajza, lubenice i grejpfruta</a:t>
            </a:r>
            <a:r>
              <a:rPr lang="vi-VN" dirty="0" smtClean="0"/>
              <a:t>.</a:t>
            </a:r>
            <a:endParaRPr lang="sr-Latn-RS" dirty="0" smtClean="0"/>
          </a:p>
          <a:p>
            <a:r>
              <a:rPr lang="vi-VN" dirty="0" smtClean="0"/>
              <a:t>Preporucuje se hrana koja u sebi </a:t>
            </a:r>
            <a:r>
              <a:rPr lang="vi-VN" dirty="0" smtClean="0"/>
              <a:t>sadrži</a:t>
            </a:r>
            <a:r>
              <a:rPr lang="sr-Latn-RS" dirty="0" smtClean="0"/>
              <a:t> </a:t>
            </a:r>
            <a:r>
              <a:rPr lang="sr-Latn-RS" dirty="0" smtClean="0"/>
              <a:t>c</a:t>
            </a:r>
            <a:r>
              <a:rPr lang="vi-VN" dirty="0" smtClean="0"/>
              <a:t>ink </a:t>
            </a:r>
            <a:r>
              <a:rPr lang="vi-VN" dirty="0" smtClean="0"/>
              <a:t>jer sprecava promene na prostati. Najvise cinka imaju ostrige, morske skoljke, haringa, semenke bundeve i suncokreta, pšenicne mekinje, integralni ovas, teleca i goveđa jetra (crna džigerica), goveđe meso i curece tamno meso, orasi, jaja, crni luk, pivski kvasac, soja, gljive, </a:t>
            </a:r>
            <a:r>
              <a:rPr lang="vi-VN" dirty="0" smtClean="0"/>
              <a:t>mahunarke</a:t>
            </a:r>
            <a:r>
              <a:rPr lang="sr-Latn-RS" dirty="0" smtClean="0"/>
              <a:t>.</a:t>
            </a:r>
            <a:endParaRPr lang="sr-Latn-RS" dirty="0" smtClean="0"/>
          </a:p>
          <a:p>
            <a:r>
              <a:rPr lang="vi-VN" dirty="0" smtClean="0"/>
              <a:t>zeleni </a:t>
            </a:r>
            <a:r>
              <a:rPr lang="vi-VN" dirty="0" smtClean="0"/>
              <a:t>čaj, kurkuma i brokoli sjajne namirnice koje bi bilo dobro uvesti u ishranu kao prevenciju razvoja raka prostate. Ima i drugih namirnica koja pokazuju slična, preventivna zaštitna svojstva, a među njih spadaju sok od nara, bok čoj (kineski kupus), karfiol i soja. Zaista, sve više se pokazuje koliko dobra ishrana, sasvim prirodnim namirnicama, kao što su voće, povrće i začini može da nam pomogne da zaštitimo svoje zdravlje.  </a:t>
            </a:r>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RN4R3PzVnuPnE9LrOxGchJEc_tQAK8u6g_OtGUkPLIj6eVluXwYA"/>
          <p:cNvPicPr>
            <a:picLocks noChangeAspect="1" noChangeArrowheads="1"/>
          </p:cNvPicPr>
          <p:nvPr/>
        </p:nvPicPr>
        <p:blipFill>
          <a:blip r:embed="rId2"/>
          <a:srcRect/>
          <a:stretch>
            <a:fillRect/>
          </a:stretch>
        </p:blipFill>
        <p:spPr bwMode="auto">
          <a:xfrm>
            <a:off x="4929190" y="1142984"/>
            <a:ext cx="3500462" cy="5357850"/>
          </a:xfrm>
          <a:prstGeom prst="rect">
            <a:avLst/>
          </a:prstGeom>
          <a:noFill/>
        </p:spPr>
      </p:pic>
      <p:pic>
        <p:nvPicPr>
          <p:cNvPr id="1030" name="Picture 6" descr="https://encrypted-tbn1.gstatic.com/images?q=tbn:ANd9GcQKkjCpFvcuNLNvEuErxdfk2Mnn2vJkyiNll93m7X87XeM034L5Qw"/>
          <p:cNvPicPr>
            <a:picLocks noChangeAspect="1" noChangeArrowheads="1"/>
          </p:cNvPicPr>
          <p:nvPr/>
        </p:nvPicPr>
        <p:blipFill>
          <a:blip r:embed="rId3"/>
          <a:srcRect/>
          <a:stretch>
            <a:fillRect/>
          </a:stretch>
        </p:blipFill>
        <p:spPr bwMode="auto">
          <a:xfrm>
            <a:off x="428596" y="1214422"/>
            <a:ext cx="4500594" cy="521497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Bolesti prostate</a:t>
            </a:r>
            <a:endParaRPr lang="hu-HU" dirty="0"/>
          </a:p>
        </p:txBody>
      </p:sp>
      <p:sp>
        <p:nvSpPr>
          <p:cNvPr id="3" name="Tartalom helye 2"/>
          <p:cNvSpPr>
            <a:spLocks noGrp="1"/>
          </p:cNvSpPr>
          <p:nvPr>
            <p:ph idx="1"/>
          </p:nvPr>
        </p:nvSpPr>
        <p:spPr/>
        <p:txBody>
          <a:bodyPr>
            <a:normAutofit lnSpcReduction="10000"/>
          </a:bodyPr>
          <a:lstStyle/>
          <a:p>
            <a:r>
              <a:rPr lang="sr-Latn-RS" dirty="0" smtClean="0"/>
              <a:t>Prostata </a:t>
            </a:r>
            <a:r>
              <a:rPr lang="vi-VN" dirty="0" smtClean="0"/>
              <a:t>je žlezda koja je deo muškog polnog sistema. Smeštena je ispod mokraćne bešike, a ispred rektuma, završnog dela debelog creva. Teška je 15 - 25 grama, oblika i veličine kestena. Prostata okružuje mokraćnu cev koja vodi mokraću od mokraćne bešike do vrha penisa. Građena je uglavnom od mišićnog i žlezdanog tkiva, a glavna joj je funkcija proizvodnja tečnosti koja je sastavni deo sperme. Tokom orgazma stezanje mišića istiskuje tečnost iz prostate u mokraćnu cev.</a:t>
            </a:r>
          </a:p>
          <a:p>
            <a:pPr>
              <a:buNone/>
            </a:pPr>
            <a:r>
              <a:rPr lang="vi-VN" dirty="0" smtClean="0"/>
              <a:t/>
            </a:r>
            <a:br>
              <a:rPr lang="vi-VN" dirty="0" smtClean="0"/>
            </a:br>
            <a:endParaRPr lang="vi-VN" dirty="0" smtClean="0"/>
          </a:p>
          <a:p>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Bolesti prostate</a:t>
            </a:r>
            <a:endParaRPr lang="hu-HU" dirty="0"/>
          </a:p>
        </p:txBody>
      </p:sp>
      <p:sp>
        <p:nvSpPr>
          <p:cNvPr id="3" name="Tartalom helye 2"/>
          <p:cNvSpPr>
            <a:spLocks noGrp="1"/>
          </p:cNvSpPr>
          <p:nvPr>
            <p:ph idx="1"/>
          </p:nvPr>
        </p:nvSpPr>
        <p:spPr/>
        <p:txBody>
          <a:bodyPr>
            <a:normAutofit fontScale="85000" lnSpcReduction="20000"/>
          </a:bodyPr>
          <a:lstStyle/>
          <a:p>
            <a:r>
              <a:rPr lang="vi-VN" b="1" dirty="0" smtClean="0"/>
              <a:t>Upala prostate (Prostatitis)</a:t>
            </a:r>
            <a:r>
              <a:rPr lang="vi-VN" dirty="0" smtClean="0"/>
              <a:t> česta je bolest</a:t>
            </a:r>
            <a:r>
              <a:rPr lang="sr-Latn-RS" dirty="0" smtClean="0"/>
              <a:t>. </a:t>
            </a:r>
            <a:r>
              <a:rPr lang="vi-VN" b="1" dirty="0" smtClean="0"/>
              <a:t> </a:t>
            </a:r>
            <a:r>
              <a:rPr lang="vi-VN" dirty="0" smtClean="0"/>
              <a:t>Najčešći uzroci </a:t>
            </a:r>
            <a:r>
              <a:rPr lang="sr-Latn-RS" dirty="0" smtClean="0"/>
              <a:t>su</a:t>
            </a:r>
            <a:r>
              <a:rPr lang="vi-VN" dirty="0" smtClean="0"/>
              <a:t>: bakterijska infekcija (najčešće crevne bakterije, Proteus, Stafilococcus), autoimuna bolest, neuromišićne ili mehaničke povrede</a:t>
            </a:r>
            <a:r>
              <a:rPr lang="sr-Latn-RS" dirty="0" smtClean="0"/>
              <a:t>. </a:t>
            </a:r>
            <a:r>
              <a:rPr lang="vi-VN" dirty="0" smtClean="0"/>
              <a:t>Ređi uzroci mogu biti: poremećaj metabolizma mokraćne kiseline (giht), kamenci u prostati, suženja mokraćne cevi, tumori, benigna hiperplazija prostate, alergija na hranu</a:t>
            </a:r>
            <a:br>
              <a:rPr lang="vi-VN" dirty="0" smtClean="0"/>
            </a:br>
            <a:r>
              <a:rPr lang="vi-VN" dirty="0" smtClean="0"/>
              <a:t>infekcija gljivicama, infekcija virusima. </a:t>
            </a:r>
          </a:p>
          <a:p>
            <a:r>
              <a:rPr lang="vi-VN" dirty="0" smtClean="0"/>
              <a:t>Određena stanja ili medicinski zahvati povećavaju rizik za ovu bolest, npr. postavljanje instrumenata ili katetera u mokraćnu cev, analni seks, abnormalnosti mokraćnog sistema, infekcije mokraćnog sistema, povećana prostata, poremećaji mokrenja, stres, smanjena izloženost suncu, nekontrolisana seksualna aktivnost, učestala masturbacija, povreda mokraćnog sistema, fiksiran položaj tela (pri dugotrajnom jahanju), prekomerno konzumiranje alkohola, dugotrajno uzdržavanje od mokrenja. </a:t>
            </a:r>
          </a:p>
          <a:p>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Bolesti prostate</a:t>
            </a:r>
            <a:endParaRPr lang="hu-HU" dirty="0"/>
          </a:p>
        </p:txBody>
      </p:sp>
      <p:sp>
        <p:nvSpPr>
          <p:cNvPr id="3" name="Tartalom helye 2"/>
          <p:cNvSpPr>
            <a:spLocks noGrp="1"/>
          </p:cNvSpPr>
          <p:nvPr>
            <p:ph idx="1"/>
          </p:nvPr>
        </p:nvSpPr>
        <p:spPr/>
        <p:txBody>
          <a:bodyPr>
            <a:normAutofit fontScale="77500" lnSpcReduction="20000"/>
          </a:bodyPr>
          <a:lstStyle/>
          <a:p>
            <a:r>
              <a:rPr lang="vi-VN" b="1" i="1" dirty="0" smtClean="0"/>
              <a:t>Akutna upala prostate:</a:t>
            </a:r>
            <a:r>
              <a:rPr lang="vi-VN" dirty="0" smtClean="0"/>
              <a:t> simptomi nastaju naglo. Mogu se javiti bolovi u predelu ispod i iza polnog organa, bolovi u donjem delu trbuha i leđa, otežano mokrenje, učestalo mokrenje manjih količina mokraće, učestalo mokrenje noću, gnojan ili krvav iscedak iz mokraćne cevi, umor, povišena temperatura. Ako postoji otok prostate može, može da ometa oticanje mokraće pa nastaje njen zastoj (retencija urina) i nakupljanje u mokraćno</a:t>
            </a:r>
            <a:r>
              <a:rPr lang="hu-HU" dirty="0" smtClean="0"/>
              <a:t>j</a:t>
            </a:r>
            <a:r>
              <a:rPr lang="vi-VN" dirty="0" smtClean="0"/>
              <a:t> bešici. Prostata je gotovo uvek povećana. </a:t>
            </a:r>
          </a:p>
          <a:p>
            <a:r>
              <a:rPr lang="vi-VN" b="1" i="1" dirty="0" smtClean="0"/>
              <a:t>Hronična upala prostate:</a:t>
            </a:r>
            <a:r>
              <a:rPr lang="vi-VN" dirty="0" smtClean="0"/>
              <a:t> naziv "hronična" označava dugotrajan tok infekcije i obično se upotrebljava za bolesti koje traju duže od tri nedelje. Hronična infekcija se može razviti iz akutne ili bolest od početka ima hroničan tok. Kod ovog se oblika javljaju umereni bolovi ispod i iza penisa, u donjem delu leđa, blaži poremećaji mokrenja u vidu otežanog mokrenja malih količina mokraće, oskudan krvav ili gnojan iscedak iz mokraćne cevi. Može se javiti umor, peckanje, bolna ejakulacija pa čak i impotencija. Prostata može biti povećana ili smanjena i tvrda. Nije retkost da je jedini simptom hronične upale prostate ponavljanje infekcija mokraćne bešika. </a:t>
            </a:r>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sr-Latn-RS" dirty="0" smtClean="0"/>
              <a:t>Bolesti prostate- lečenje</a:t>
            </a:r>
            <a:endParaRPr lang="hu-HU" dirty="0"/>
          </a:p>
        </p:txBody>
      </p:sp>
      <p:sp>
        <p:nvSpPr>
          <p:cNvPr id="3" name="Tartalom helye 2"/>
          <p:cNvSpPr>
            <a:spLocks noGrp="1"/>
          </p:cNvSpPr>
          <p:nvPr>
            <p:ph idx="1"/>
          </p:nvPr>
        </p:nvSpPr>
        <p:spPr/>
        <p:txBody>
          <a:bodyPr>
            <a:normAutofit fontScale="70000" lnSpcReduction="20000"/>
          </a:bodyPr>
          <a:lstStyle/>
          <a:p>
            <a:r>
              <a:rPr lang="vi-VN" dirty="0" smtClean="0"/>
              <a:t>Lečenje akutnog oblika podrazumeva mirovanje u postelji, suzbijanje temperature i unošenje dovoljno tečnosti (zbog pojačanog gubitka usled visoke temperature). Pored simptomatske terapije primenjuje se i </a:t>
            </a:r>
            <a:r>
              <a:rPr lang="vi-VN" b="1" dirty="0" smtClean="0"/>
              <a:t>antibiotska terapija</a:t>
            </a:r>
            <a:r>
              <a:rPr lang="vi-VN" dirty="0" smtClean="0"/>
              <a:t> prema utvrđenom uzročniku. Lečenje mora da se izvodi u trajanju od mesec dana. </a:t>
            </a:r>
            <a:endParaRPr lang="sr-Latn-RS" dirty="0" smtClean="0"/>
          </a:p>
          <a:p>
            <a:r>
              <a:rPr lang="vi-VN" dirty="0" smtClean="0"/>
              <a:t>Lečenje hroničnog prostatitisa predstavlja problem zbog toga što u hronično zapaljeno tkivo prostate antibiotici teško prodiru. Pre svega treba identifikovati uzročnike zapaljenja, što takođe može biti problem s obzirom da oni mogu biti "sakriveni" duboko u tkivu prostate. Ponekad pregled mokraće ne pomaže. Negativna urinokultura ne znači da infekcije prostate nema. Zato se moraju preduzeti specifične dijagnostičke metode i laboratorijske analize. Izbor antibiotika će zavisiti međutim ne samo od osetljivosti uzročnika već se mora birati i prema sposobnosti prodiranja u tkivo prostate. Pored toga lečenje se mora sprovoditi dovoljno dugo i do tri meseca.</a:t>
            </a:r>
            <a:endParaRPr lang="sr-Latn-RS" dirty="0" smtClean="0"/>
          </a:p>
          <a:p>
            <a:r>
              <a:rPr lang="vi-VN" dirty="0" smtClean="0"/>
              <a:t>Lečenje nebakterijskog prostatitisa može predstavljati problem. Higijensko dijetetski režim može biti od koristi pa u tom smislu treba izbegavati hranu, piće i aktivnosti koje pojačavaju tegobe (npr. kafa, alkohol, začini itd.)</a:t>
            </a:r>
          </a:p>
          <a:p>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Bolesti prostate</a:t>
            </a:r>
            <a:endParaRPr lang="hu-HU" dirty="0"/>
          </a:p>
        </p:txBody>
      </p:sp>
      <p:sp>
        <p:nvSpPr>
          <p:cNvPr id="3" name="Tartalom helye 2"/>
          <p:cNvSpPr>
            <a:spLocks noGrp="1"/>
          </p:cNvSpPr>
          <p:nvPr>
            <p:ph idx="1"/>
          </p:nvPr>
        </p:nvSpPr>
        <p:spPr/>
        <p:txBody>
          <a:bodyPr>
            <a:normAutofit fontScale="92500" lnSpcReduction="10000"/>
          </a:bodyPr>
          <a:lstStyle/>
          <a:p>
            <a:r>
              <a:rPr lang="vi-VN" b="1" dirty="0" smtClean="0"/>
              <a:t>Benigno uvećanje ove žlezde </a:t>
            </a:r>
            <a:r>
              <a:rPr lang="vi-VN" dirty="0" smtClean="0"/>
              <a:t>najčešće je oboljenje u muškoj populaciji,progresivna</a:t>
            </a:r>
            <a:r>
              <a:rPr lang="sr-Latn-RS" dirty="0" smtClean="0"/>
              <a:t> je </a:t>
            </a:r>
            <a:r>
              <a:rPr lang="vi-VN" dirty="0" smtClean="0"/>
              <a:t> bolest, ali se lekovima uspešno drži pod kontrolom, a tegobe umanjuju</a:t>
            </a:r>
            <a:r>
              <a:rPr lang="sr-Latn-RS" dirty="0" smtClean="0"/>
              <a:t>. </a:t>
            </a:r>
            <a:r>
              <a:rPr lang="vi-VN" dirty="0" smtClean="0"/>
              <a:t>Zbog toga se lečenje u početku, dok tegobe još nisu uzele maha, zasniva na što manje invazivnim metodama, a hirurški zahvat se odlaže sve dok je to moguće.</a:t>
            </a:r>
            <a:endParaRPr lang="sr-Latn-RS" dirty="0" smtClean="0"/>
          </a:p>
          <a:p>
            <a:r>
              <a:rPr lang="vi-VN" b="1" dirty="0" smtClean="0"/>
              <a:t>Prvi simptomi</a:t>
            </a:r>
            <a:r>
              <a:rPr lang="vi-VN" dirty="0" smtClean="0"/>
              <a:t> Noćni odlasci u toalet su tipični simptomi koji ukazuju da je prostata počela da se uvećava. Osim toga, javljaju se i usporeno ili odloženo mokrenje, slab mlaz, nepotpuno pražnjenje, isprekidanost i kapanje mokraće koje traje nekoliko sekundi pri kraju mokrenja, i hitno mokrenje, odnosno iznenadni odlazak u toalet.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Bolesti</a:t>
            </a:r>
            <a:r>
              <a:rPr lang="hu-HU" dirty="0" smtClean="0"/>
              <a:t> </a:t>
            </a:r>
            <a:r>
              <a:rPr lang="hu-HU" dirty="0" err="1" smtClean="0"/>
              <a:t>prostate</a:t>
            </a:r>
            <a:endParaRPr lang="hu-HU" dirty="0"/>
          </a:p>
        </p:txBody>
      </p:sp>
      <p:sp>
        <p:nvSpPr>
          <p:cNvPr id="3" name="Tartalom helye 2"/>
          <p:cNvSpPr>
            <a:spLocks noGrp="1"/>
          </p:cNvSpPr>
          <p:nvPr>
            <p:ph idx="1"/>
          </p:nvPr>
        </p:nvSpPr>
        <p:spPr/>
        <p:txBody>
          <a:bodyPr>
            <a:normAutofit fontScale="92500" lnSpcReduction="10000"/>
          </a:bodyPr>
          <a:lstStyle/>
          <a:p>
            <a:r>
              <a:rPr lang="vi-VN" b="1" dirty="0" smtClean="0"/>
              <a:t>Pojava </a:t>
            </a:r>
            <a:r>
              <a:rPr lang="vi-VN" b="1" dirty="0" smtClean="0"/>
              <a:t>karcinoma </a:t>
            </a:r>
            <a:r>
              <a:rPr lang="vi-VN" dirty="0" smtClean="0"/>
              <a:t>prostate je u značajnoj vezi sa godinama starosti, odnosno, retko se javlja pre pedesete godine života, a potom verovatnoća za oboljevanje od ove bolesti raste</a:t>
            </a:r>
            <a:r>
              <a:rPr lang="vi-VN" dirty="0" smtClean="0"/>
              <a:t>. </a:t>
            </a:r>
            <a:r>
              <a:rPr lang="vi-VN" dirty="0" smtClean="0"/>
              <a:t>Familijarna povezanost uzrokovana je genetskim faktorima, ali i faktorima sredine. Ishrana bogata mastima kao i izloženost teškim metalima doprinose nastanku karcinoma </a:t>
            </a:r>
            <a:r>
              <a:rPr lang="vi-VN" dirty="0" smtClean="0"/>
              <a:t>prostate</a:t>
            </a:r>
            <a:r>
              <a:rPr lang="hu-HU" dirty="0" smtClean="0"/>
              <a:t>.</a:t>
            </a:r>
            <a:endParaRPr lang="vi-VN" dirty="0" smtClean="0"/>
          </a:p>
          <a:p>
            <a:r>
              <a:rPr lang="vi-VN" b="1" dirty="0" smtClean="0"/>
              <a:t>Prvi </a:t>
            </a:r>
            <a:r>
              <a:rPr lang="vi-VN" b="1" dirty="0" smtClean="0"/>
              <a:t>simptomi</a:t>
            </a:r>
            <a:r>
              <a:rPr lang="sr-Latn-RS" dirty="0" smtClean="0"/>
              <a:t>- </a:t>
            </a:r>
            <a:r>
              <a:rPr lang="vi-VN" dirty="0" smtClean="0"/>
              <a:t>Glavni </a:t>
            </a:r>
            <a:r>
              <a:rPr lang="vi-VN" dirty="0" smtClean="0"/>
              <a:t>simptomi karcinoma prostate su učestalo mokrenje (posebno noću), otežano otpočinjanje mokrenja, isprekidan mlaz, bol ili pečenje za vreme mokrenja, krv u mokraći, a može se javiti i bol u krstima i karlici. Ukoliko se karcinom prostate putem krvi proširi na kosti (metastaze), javlja se bol u zahvaćenim kostima.</a:t>
            </a:r>
          </a:p>
          <a:p>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sr-Latn-RS" dirty="0" smtClean="0"/>
              <a:t>Bolesti prostate</a:t>
            </a:r>
            <a:endParaRPr lang="hu-HU" dirty="0"/>
          </a:p>
        </p:txBody>
      </p:sp>
      <p:sp>
        <p:nvSpPr>
          <p:cNvPr id="3" name="Tartalom helye 2"/>
          <p:cNvSpPr>
            <a:spLocks noGrp="1"/>
          </p:cNvSpPr>
          <p:nvPr>
            <p:ph idx="1"/>
          </p:nvPr>
        </p:nvSpPr>
        <p:spPr/>
        <p:txBody>
          <a:bodyPr>
            <a:normAutofit/>
          </a:bodyPr>
          <a:lstStyle/>
          <a:p>
            <a:r>
              <a:rPr lang="vi-VN" dirty="0" smtClean="0"/>
              <a:t>Pravovremena dijagnoza oboljenja prostate je najbitnija. U uređenijim formama osiguranja, muškarac je obavezan da se posle pedesete ili šezdesete godine jednom godišnje javlja urologu. Taj pregled podrazumeva određivanje tumor markera PSA (antigen specifičan za prostatu), ultrazvučni pregled i pregled urologa. Na osnovu toga, ovo oboljenje, koje je jedno od najčešćih kod muškaraca tog doba, možemo da prepoznamo na vreme i izlečimo. </a:t>
            </a:r>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TotalTime>
  <Words>932</Words>
  <Application>Microsoft Office PowerPoint</Application>
  <PresentationFormat>Diavetítés a képernyőre (4:3 oldalarány)</PresentationFormat>
  <Paragraphs>27</Paragraphs>
  <Slides>10</Slides>
  <Notes>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Áramlás</vt:lpstr>
      <vt:lpstr>Bolesti prostate</vt:lpstr>
      <vt:lpstr>2. dia</vt:lpstr>
      <vt:lpstr>Bolesti prostate</vt:lpstr>
      <vt:lpstr>Bolesti prostate</vt:lpstr>
      <vt:lpstr>Bolesti prostate</vt:lpstr>
      <vt:lpstr>Bolesti prostate- lečenje</vt:lpstr>
      <vt:lpstr>Bolesti prostate</vt:lpstr>
      <vt:lpstr>Bolesti prostate</vt:lpstr>
      <vt:lpstr>Bolesti prostate</vt:lpstr>
      <vt:lpstr>Bolesti prostate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alinori</dc:creator>
  <cp:lastModifiedBy>alinori</cp:lastModifiedBy>
  <cp:revision>15</cp:revision>
  <dcterms:created xsi:type="dcterms:W3CDTF">2015-02-09T18:20:09Z</dcterms:created>
  <dcterms:modified xsi:type="dcterms:W3CDTF">2015-02-10T16:20:58Z</dcterms:modified>
</cp:coreProperties>
</file>