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3" r:id="rId8"/>
    <p:sldId id="262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48823F-632B-4E0C-9B38-471A32CD7B89}" type="datetimeFigureOut">
              <a:rPr lang="hu-HU" smtClean="0"/>
              <a:pPr/>
              <a:t>2013.12.01.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E27779-83C9-4BE1-BCE5-AB10904B619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December 1.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 err="1" smtClean="0"/>
              <a:t>aids</a:t>
            </a:r>
            <a:r>
              <a:rPr lang="hu-HU" dirty="0" smtClean="0"/>
              <a:t> elleni küzdelem világnapja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Szerkesztette: </a:t>
            </a:r>
            <a:r>
              <a:rPr lang="hu-HU" dirty="0" err="1" smtClean="0"/>
              <a:t>dr</a:t>
            </a:r>
            <a:r>
              <a:rPr lang="hu-HU" dirty="0" smtClean="0"/>
              <a:t> Lázár </a:t>
            </a:r>
            <a:r>
              <a:rPr lang="hu-HU" dirty="0" err="1" smtClean="0"/>
              <a:t>Sarnyai</a:t>
            </a:r>
            <a:r>
              <a:rPr lang="hu-HU" dirty="0" smtClean="0"/>
              <a:t> Nóra, 2013 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HIV- fertőzés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HIV fertőzés akkor jön létre, amikor a kórokozó bejut a szervezetbe és támadni kezdi a sejteket. A HIV- vírus csak azokba a sejtekbe fészkeli be magát, amelyeknek a falára képes kapcsolódni. Ilyen, a sejtfalon kapcsolódásra alkalmas hellyel sok sejt rendelkezik. Elsősorban a CD4-es T </a:t>
            </a:r>
            <a:r>
              <a:rPr lang="hu-HU" dirty="0" err="1" smtClean="0"/>
              <a:t>limfocita</a:t>
            </a:r>
            <a:r>
              <a:rPr lang="hu-HU" dirty="0" smtClean="0"/>
              <a:t>, mely a szervezet védekező rendszerének fontos részét képező fehérvérsejtfajta. A vírusfertőzés után különböző diagnosztikai módszerekkel kimutathatóak a vírus egyes alkotórészei.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HIV- fertőzés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vírusfertőzés utáni 2-4 hét között kimutatható a magi antigén. Ez az akut vírusfertőzés szakasza. A fertőzött még nem tud róla, de a vérében ekkor van a legnagyobb koncentrációban a szabad vírus, ekkor a </a:t>
            </a:r>
            <a:r>
              <a:rPr lang="hu-HU" dirty="0" err="1" smtClean="0"/>
              <a:t>legfertőzőképesebb</a:t>
            </a:r>
            <a:r>
              <a:rPr lang="hu-HU" dirty="0" smtClean="0"/>
              <a:t>. Megjelennek a vírusfertőzősre jellemző tünetek( láz, fejfájás, hányás, rossz közérzet, kiütések) melyek spontán elmúlnak. Az akut vírusfertőzést követő szakaszt felváltja egy hosszú( akár tíz évig is eltartó) nyugalmi szakasz.  Ekkor a vérben lévő szabad vírusmennyiség alacsony, de a vírus szaporodása folyamatos. A kimutatható vírusanyagok eltűnésével megjelennek az ellenanyagok, először az </a:t>
            </a:r>
            <a:r>
              <a:rPr lang="hu-HU" dirty="0" err="1" smtClean="0"/>
              <a:t>IgM</a:t>
            </a:r>
            <a:r>
              <a:rPr lang="hu-HU" dirty="0" smtClean="0"/>
              <a:t>, majd </a:t>
            </a:r>
            <a:r>
              <a:rPr lang="hu-HU" dirty="0" err="1" smtClean="0"/>
              <a:t>IgG</a:t>
            </a:r>
            <a:r>
              <a:rPr lang="hu-HU" dirty="0" smtClean="0"/>
              <a:t> típusúak. Az </a:t>
            </a:r>
            <a:r>
              <a:rPr lang="hu-HU" dirty="0" err="1" smtClean="0"/>
              <a:t>IgM</a:t>
            </a:r>
            <a:r>
              <a:rPr lang="hu-HU" dirty="0" smtClean="0"/>
              <a:t> típusú ellenanyagok lassan szintén eltűnnek, az </a:t>
            </a:r>
            <a:r>
              <a:rPr lang="hu-HU" dirty="0" err="1" smtClean="0"/>
              <a:t>IgG</a:t>
            </a:r>
            <a:r>
              <a:rPr lang="hu-HU" dirty="0" smtClean="0"/>
              <a:t> típusúak maradandók.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HIV- fertőzés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magi ellenanyagok </a:t>
            </a:r>
            <a:r>
              <a:rPr lang="hu-HU" dirty="0" err="1" smtClean="0"/>
              <a:t>titere</a:t>
            </a:r>
            <a:r>
              <a:rPr lang="hu-HU" dirty="0" smtClean="0"/>
              <a:t> a betegség </a:t>
            </a:r>
            <a:r>
              <a:rPr lang="hu-HU" dirty="0" err="1" smtClean="0"/>
              <a:t>előrehaladtával</a:t>
            </a:r>
            <a:r>
              <a:rPr lang="hu-HU" dirty="0" smtClean="0"/>
              <a:t> csökken, párhuzamosan a </a:t>
            </a:r>
            <a:r>
              <a:rPr lang="hu-HU" dirty="0" err="1" smtClean="0"/>
              <a:t>vírusantigének</a:t>
            </a:r>
            <a:r>
              <a:rPr lang="hu-HU" dirty="0" smtClean="0"/>
              <a:t> újbóli megjelenésével.</a:t>
            </a:r>
          </a:p>
          <a:p>
            <a:r>
              <a:rPr lang="hu-HU" dirty="0" smtClean="0"/>
              <a:t>A betegség végstádiumában a beteg ismét fertőzőképesebb, mint az előző periódusokban, megjelennek az opportunista fertőzések, melyek kiváltója lehet: más vírus, baktérium, gomba vagy parazita.</a:t>
            </a:r>
          </a:p>
          <a:p>
            <a:r>
              <a:rPr lang="hu-HU" dirty="0" smtClean="0"/>
              <a:t>A beteg legyengült immunrendszere általában már nem tud </a:t>
            </a:r>
            <a:r>
              <a:rPr lang="hu-HU" dirty="0" err="1" smtClean="0"/>
              <a:t>megbírkózni</a:t>
            </a:r>
            <a:r>
              <a:rPr lang="hu-HU" dirty="0" smtClean="0"/>
              <a:t> az opportunista fertőzésekkel, általában ez szokott a halálhoz vezetni.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asiasociety.org/files/aids_cambod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071966" cy="38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om911.com/wp-content/uploads/2012/01/23.-Prisoners-with-AIDS-in-the-Intensive-Care-Department-at-the-Prison-Hospital.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071966" cy="38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vírus a fertőzött személy számos testnedvében fellelhető, de a fertőzéshez szükséges mennyiségben csak néhányban van jelen: a vérben, a prosztataváladékban, az ondófolyadékban, a hüvelyváladékban és az anyatejben. </a:t>
            </a:r>
          </a:p>
          <a:p>
            <a:r>
              <a:rPr lang="hu-HU" dirty="0" smtClean="0"/>
              <a:t>Minden más testnedv és váladék( könny, izzadság, vizelet, széklet, hányadék, nyál) fertőzés szempontjából veszélytelennek számít, amennyiben nem tartalmaz látható friss vért.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Szexuális, homoszexuális átvitel: hogy a rizikócsoportba tartozó személy milyen valószínűséggel fertőződhet meg, függ attól, hogy milyen a szexuális érintkezési mód, mennyi a szexuális partnerek száma, milyen védekezést használnak a nemi érintkezés során, van-e valamilyen más vírus vagy szexuális úton terjedő betegsége a partnereknek, és nem utolsó sorban az is számít, hogy a fertőzött személy mely vírus altípussal rendelkezik. </a:t>
            </a:r>
            <a:br>
              <a:rPr lang="hu-HU" dirty="0" smtClean="0"/>
            </a:br>
            <a:r>
              <a:rPr lang="hu-HU" dirty="0" smtClean="0"/>
              <a:t>Az E altípus, mely Thaiföldre jellemző, könnyebben hatol be a hüvelyben lévő </a:t>
            </a:r>
            <a:r>
              <a:rPr lang="hu-HU" dirty="0" err="1" smtClean="0"/>
              <a:t>dendritikus</a:t>
            </a:r>
            <a:r>
              <a:rPr lang="hu-HU" dirty="0" smtClean="0"/>
              <a:t> sejtekbe, mint más altípusok, így a nők körében ez az altípus fertőzőbb mint a többi.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Fertőzött vérrel, vérkészítményekkel történő átvitel: a 80-as évek elején a súlyos vérzékeny betegek jelentős része a világon így fertőződött meg. Azonban a donor vérek kötelező szűrésének bevezetése óta ez a veszély a fejlett országokban minimálisra csökkent.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Anyáról gyermekre történő átvitel: ez a fertőzési mód részben csökkenő, részben emelkedő tendenciát mutat. </a:t>
            </a:r>
          </a:p>
          <a:p>
            <a:r>
              <a:rPr lang="hu-HU" dirty="0" smtClean="0"/>
              <a:t>Csökkenő, mert a HIV- fertőzött anyák vírus ellenes szerekkel történő kezelése az anyáról gyermekre való átvitel valószínűségét 25%-ról 8%-ra csökkenti.</a:t>
            </a:r>
          </a:p>
          <a:p>
            <a:r>
              <a:rPr lang="hu-HU" dirty="0" smtClean="0"/>
              <a:t>Emelkedő, mert egyre nő a fiatal drogos HIV+ anyák száma, akikkel a kommunikáció nem mindig hatékony.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Közös tű, fecskendő használata: ez történhet kábítószer-élvezők rituális közös belövése során, de ide tartoznak a nem megfelelő higiénés körülmények miatt pl. gyermekosztályon egy tűvel </a:t>
            </a:r>
            <a:r>
              <a:rPr lang="hu-HU" dirty="0" err="1" smtClean="0"/>
              <a:t>vakcinálják</a:t>
            </a:r>
            <a:r>
              <a:rPr lang="hu-HU" dirty="0" smtClean="0"/>
              <a:t> vagy kezelik a gyermekeket.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fertőzés átvitelének lehetséges módjai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Balesetből eredő fertőzések: ezek során az ápoló személyzet fertőződik meg. A kötelező óvórendszabályok betartásával általában az ilyen balesetek elkerülhetők.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topnews.in/health/files/HIV-AIDS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143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fertőzés megelőzése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szexuális kapcsolatok kerülése. </a:t>
            </a:r>
            <a:endParaRPr lang="hu-HU" dirty="0" smtClean="0"/>
          </a:p>
          <a:p>
            <a:r>
              <a:rPr lang="hu-HU" dirty="0" smtClean="0"/>
              <a:t>A szexuális élet terén tartós, közös bizalmon és hűségen alapuló viszonyt kell kialakítani.</a:t>
            </a:r>
          </a:p>
          <a:p>
            <a:r>
              <a:rPr lang="hu-HU" dirty="0" smtClean="0"/>
              <a:t>Minden nemi érintkezésnél gumióvszert kell használni.</a:t>
            </a:r>
          </a:p>
          <a:p>
            <a:r>
              <a:rPr lang="hu-HU" dirty="0" smtClean="0"/>
              <a:t>Rendszeres gyógyszerhasználattal jelentősen csökkenteni lehet a HIV- fertőzés nemi partnerre történő átvitelét.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fertőzés megelőzése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Ne fogyasszon kábítószert!</a:t>
            </a:r>
          </a:p>
          <a:p>
            <a:r>
              <a:rPr lang="hu-HU" dirty="0" smtClean="0"/>
              <a:t>Ha mégis kábítószer-élvező, hagyja azt abba!</a:t>
            </a:r>
          </a:p>
          <a:p>
            <a:r>
              <a:rPr lang="hu-HU" dirty="0" smtClean="0"/>
              <a:t>Ha a kábítószer- élvező mégsem tud leszokni, nagyon lényeges annak megakadályozása, hogy akár önmagát, akár partnerét HIV-vel vagy más vérrel terjedő vírussal fertőzze meg: csak egyszer használatos fecskendőt alkalmazzon, más eszközeit ne használja. Használat után a tárgyakat úgy dobja el, hogy az másoknak ne kerülhessen a kezébe.</a:t>
            </a:r>
          </a:p>
          <a:p>
            <a:r>
              <a:rPr lang="hu-HU" dirty="0" smtClean="0"/>
              <a:t>Azok számára, akik a kábítószert beszippantással fogyasztják, nagyon fontos, hogy mások által már használt szalmaszálat, vagy bankjegyet ne alkalmazzanak, sem egyidejűleg ne használják ugyanazt az eszközt.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fertőzés megelőzése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Ha valaki a tetoválás vagy a testékszer behelyezése mellett dönt, végeztesse azt erre a tevékenységre hivatalosan bejegyzett intézményben, ahol igazolni tudják, hogy rendszeresen végeznek fertőtlenítést.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Önkéntes, bizalmas HIV tanácsadás és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Ez a tanácsadás kimondottan bizalmas beszélgetés a vizsgálatot igénylő személy és a tanácsadó között annak érdekében, hogy az igénylő leküzdje a HIV- </a:t>
            </a:r>
            <a:r>
              <a:rPr lang="hu-HU" dirty="0" err="1" smtClean="0"/>
              <a:t>vel</a:t>
            </a:r>
            <a:r>
              <a:rPr lang="hu-HU" dirty="0" smtClean="0"/>
              <a:t> kapcsolatos kétségeit és félelmeit.</a:t>
            </a:r>
          </a:p>
          <a:p>
            <a:r>
              <a:rPr lang="hu-HU" dirty="0" smtClean="0"/>
              <a:t>A tanácsadás a gyakorlatban mind a vizsgálat előtti, mind a vizsgálat utáni időszakra vonatkozik.</a:t>
            </a:r>
          </a:p>
          <a:p>
            <a:r>
              <a:rPr lang="hu-HU" dirty="0" smtClean="0"/>
              <a:t>Vajdaságban önkéntes és bizalmas tanácsadást és vizsgálatot Újvidéken, Szabadkán, Zomborban, Nagykikindán, Nagybecskereken, </a:t>
            </a:r>
            <a:r>
              <a:rPr lang="hu-HU" dirty="0" err="1" smtClean="0"/>
              <a:t>Pancsován</a:t>
            </a:r>
            <a:r>
              <a:rPr lang="hu-HU" dirty="0" smtClean="0"/>
              <a:t> és </a:t>
            </a:r>
            <a:r>
              <a:rPr lang="hu-HU" dirty="0" err="1" smtClean="0"/>
              <a:t>Mitrovicán</a:t>
            </a:r>
            <a:r>
              <a:rPr lang="hu-HU" dirty="0" smtClean="0"/>
              <a:t> végeznek a Közegészségügyi Intézetekben.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világnap apropóján…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Idén a kanizsai Egészségház gyermekrendelője a helyi Vöröskereszttel karöltve egészségügyi felvilágosító előadást szervez településünk általános- és </a:t>
            </a:r>
            <a:r>
              <a:rPr lang="hu-HU" dirty="0" smtClean="0"/>
              <a:t>középiskolásainak magyar és szerb nyelven.</a:t>
            </a:r>
            <a:endParaRPr lang="hu-HU" dirty="0" smtClean="0"/>
          </a:p>
          <a:p>
            <a:r>
              <a:rPr lang="hu-HU" dirty="0" smtClean="0"/>
              <a:t>Az említett oktatóprogramra december 4-én valamint 11-én kerül sor Kanizsa nyolcadikos diákjai és első osztályos középiskolásai részére.</a:t>
            </a:r>
          </a:p>
          <a:p>
            <a:r>
              <a:rPr lang="hu-HU" dirty="0" smtClean="0"/>
              <a:t>Előadó: </a:t>
            </a:r>
            <a:r>
              <a:rPr lang="hu-HU" dirty="0" err="1" smtClean="0"/>
              <a:t>dr</a:t>
            </a:r>
            <a:r>
              <a:rPr lang="hu-HU" dirty="0" smtClean="0"/>
              <a:t> Lázár </a:t>
            </a:r>
            <a:r>
              <a:rPr lang="hu-HU" dirty="0" err="1" smtClean="0"/>
              <a:t>Sarnyai</a:t>
            </a:r>
            <a:r>
              <a:rPr lang="hu-HU" dirty="0" smtClean="0"/>
              <a:t> </a:t>
            </a:r>
            <a:r>
              <a:rPr lang="hu-HU" dirty="0" smtClean="0"/>
              <a:t>Nóra- gyermekgyógyász, </a:t>
            </a:r>
            <a:r>
              <a:rPr lang="hu-HU" dirty="0" smtClean="0"/>
              <a:t>asszisztensek- a Vöröskereszt aktivistái: Bajusz </a:t>
            </a:r>
            <a:r>
              <a:rPr lang="hu-HU" dirty="0" smtClean="0"/>
              <a:t>Petra </a:t>
            </a:r>
            <a:r>
              <a:rPr lang="hu-HU" dirty="0" smtClean="0"/>
              <a:t>és Árok Ákos.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világnap apropóján…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HIV fertőzés, és </a:t>
            </a:r>
            <a:r>
              <a:rPr lang="hu-HU" dirty="0" smtClean="0"/>
              <a:t>a következtében fellépő </a:t>
            </a:r>
            <a:r>
              <a:rPr lang="hu-HU" dirty="0" smtClean="0"/>
              <a:t>AIDS- betegség korunk legsúlyosabb szexuális úton terjedő fertőzése, tekintet nélkül korra, nemre, faji vagy nemzeti hovatartozásra, szociális vagy családi állapotra, így nem csak az említett korosztályt veszélyezteti. </a:t>
            </a:r>
          </a:p>
          <a:p>
            <a:r>
              <a:rPr lang="hu-HU" dirty="0" smtClean="0"/>
              <a:t>Az alábbi diák segítségével szeretnénk Önökkel is megismertetni hogyan vihető át a fertőzés és összefoglalni a fertőzés ill. betegség  megelőzésének módjait.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tatic.tumblr.com/lnbl17b/0pWm1zfej/aids-in-south-afri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71487"/>
            <a:ext cx="7000924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HIV- fertőzés térhódítása a világban és hazánkban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2006-ban végzett világfelmérés szerint közel 40 millió felnőtt és gyermek vírushordozó. A becslések szerint körülbelül 800000-re tehető a fertőzött ill. beteg gyermekek száma. Az Amerikai Egyesült Államokban évente csaknem 7000 gyermek születik HIV- fertőzött anyától.</a:t>
            </a:r>
          </a:p>
          <a:p>
            <a:r>
              <a:rPr lang="hu-HU" dirty="0" smtClean="0"/>
              <a:t>A hivatalos jelentések szerint Szerbiában 2004-2006 között 2300 HIV- fertőzöttet vettek nyilvántartásba, ezeknek 64% már AIDS- beteg volt, közülük 36 gyermek, akik a terhesség illetve szülés alatt fertőződtek meg.</a:t>
            </a:r>
            <a:endParaRPr lang="hu-HU" dirty="0" smtClean="0"/>
          </a:p>
          <a:p>
            <a:r>
              <a:rPr lang="hu-HU" dirty="0" smtClean="0"/>
              <a:t>Kanizsa község területén az 1995-2005-öt felölelő időszakban 4 fertőzöttet regisztráltak.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m.blog.hu/or/orvos-tudomany/image/hiv_viru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8580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kórokozóról röviden…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betegséget vírus okozza, ennek hivatalosan elfogadott megnevezése a HIV- emberi immunhiány vírus. </a:t>
            </a:r>
          </a:p>
          <a:p>
            <a:r>
              <a:rPr lang="hu-HU" dirty="0" smtClean="0"/>
              <a:t>Tulajdonságai alapján a </a:t>
            </a:r>
            <a:r>
              <a:rPr lang="hu-HU" dirty="0" err="1" smtClean="0"/>
              <a:t>retrovírus</a:t>
            </a:r>
            <a:r>
              <a:rPr lang="hu-HU" dirty="0" smtClean="0"/>
              <a:t> családjába sorolták, a </a:t>
            </a:r>
            <a:r>
              <a:rPr lang="hu-HU" dirty="0" err="1" smtClean="0"/>
              <a:t>lentevírus</a:t>
            </a:r>
            <a:r>
              <a:rPr lang="hu-HU" dirty="0" smtClean="0"/>
              <a:t> alcsoportjába, amire a fertőzéstől az általuk okozott betegség megjelenéséig elmúló hosszú időszak jellemző.</a:t>
            </a:r>
            <a:endParaRPr lang="hu-HU" dirty="0" smtClean="0"/>
          </a:p>
          <a:p>
            <a:r>
              <a:rPr lang="hu-HU" dirty="0" smtClean="0"/>
              <a:t>A fertőzést okozó vírust a nyolcvanas évek elején sikerült egymástól független amerikai és francia </a:t>
            </a:r>
            <a:r>
              <a:rPr lang="hu-HU" dirty="0" err="1" smtClean="0"/>
              <a:t>virológus</a:t>
            </a:r>
            <a:r>
              <a:rPr lang="hu-HU" dirty="0" smtClean="0"/>
              <a:t> csoportnak izolálni.</a:t>
            </a:r>
            <a:r>
              <a:rPr lang="hu-HU" dirty="0" smtClean="0"/>
              <a:t> </a:t>
            </a:r>
            <a:r>
              <a:rPr lang="hu-HU" dirty="0" smtClean="0"/>
              <a:t>A franciák LAV- </a:t>
            </a:r>
            <a:r>
              <a:rPr lang="hu-HU" dirty="0" err="1" smtClean="0"/>
              <a:t>nak</a:t>
            </a:r>
            <a:r>
              <a:rPr lang="hu-HU" dirty="0" smtClean="0"/>
              <a:t>, az amerikaiak HTLV III- </a:t>
            </a:r>
            <a:r>
              <a:rPr lang="hu-HU" dirty="0" err="1" smtClean="0"/>
              <a:t>nak</a:t>
            </a:r>
            <a:r>
              <a:rPr lang="hu-HU" dirty="0" smtClean="0"/>
              <a:t>, azaz a humán T sejtes leukémiát okozó </a:t>
            </a:r>
            <a:r>
              <a:rPr lang="hu-HU" dirty="0" err="1" smtClean="0"/>
              <a:t>III-as</a:t>
            </a:r>
            <a:r>
              <a:rPr lang="hu-HU" dirty="0" smtClean="0"/>
              <a:t> vírusnak nevezték el. Miután kiderült, hogy azonos vírusról van szó, HIV- </a:t>
            </a:r>
            <a:r>
              <a:rPr lang="hu-HU" dirty="0" err="1" smtClean="0"/>
              <a:t>nek</a:t>
            </a:r>
            <a:r>
              <a:rPr lang="hu-HU" dirty="0" smtClean="0"/>
              <a:t> nevezték el ezt a </a:t>
            </a:r>
            <a:r>
              <a:rPr lang="hu-HU" dirty="0" err="1" smtClean="0"/>
              <a:t>retrovírust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HIV az érzékeny vírusok közé tartozik. Az általa megfertőzött sejteken kívül csak rövid életű. A külső környezeti hatások, a fertőtlenítőszerek gyorsan megsemmisítik.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upload.wikimedia.org/wikipedia/commons/1/1a/HIV-budding-C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1210</Words>
  <Application>Microsoft Office PowerPoint</Application>
  <PresentationFormat>Diavetítés a képernyőre (4:3 oldalarány)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Medián</vt:lpstr>
      <vt:lpstr>December 1. az aids elleni küzdelem világnapja</vt:lpstr>
      <vt:lpstr>2. dia</vt:lpstr>
      <vt:lpstr>A világnap apropóján…</vt:lpstr>
      <vt:lpstr>A világnap apropóján…</vt:lpstr>
      <vt:lpstr>5. dia</vt:lpstr>
      <vt:lpstr>A HIV- fertőzés térhódítása a világban és hazánkban </vt:lpstr>
      <vt:lpstr>7. dia</vt:lpstr>
      <vt:lpstr>A kórokozóról röviden…</vt:lpstr>
      <vt:lpstr>9. dia</vt:lpstr>
      <vt:lpstr>A HIV- fertőzés</vt:lpstr>
      <vt:lpstr>A HIV- fertőzés</vt:lpstr>
      <vt:lpstr>A HIV- fertőzés</vt:lpstr>
      <vt:lpstr>13. dia</vt:lpstr>
      <vt:lpstr>A fertőzés átvitelének lehetséges módjai</vt:lpstr>
      <vt:lpstr>A fertőzés átvitelének lehetséges módjai</vt:lpstr>
      <vt:lpstr>A fertőzés átvitelének lehetséges módjai</vt:lpstr>
      <vt:lpstr>A fertőzés átvitelének lehetséges módjai</vt:lpstr>
      <vt:lpstr>A fertőzés átvitelének lehetséges módjai</vt:lpstr>
      <vt:lpstr>A fertőzés átvitelének lehetséges módjai</vt:lpstr>
      <vt:lpstr>A fertőzés megelőzése</vt:lpstr>
      <vt:lpstr>A fertőzés megelőzése</vt:lpstr>
      <vt:lpstr>A fertőzés megelőzése</vt:lpstr>
      <vt:lpstr>Önkéntes, bizalmas HIV tanácsadás és vizsgálat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1. az aids elleni küzdelem világnapja</dc:title>
  <dc:creator>alinori</dc:creator>
  <cp:lastModifiedBy>alinori</cp:lastModifiedBy>
  <cp:revision>45</cp:revision>
  <dcterms:created xsi:type="dcterms:W3CDTF">2013-12-01T15:57:06Z</dcterms:created>
  <dcterms:modified xsi:type="dcterms:W3CDTF">2013-12-01T20:05:28Z</dcterms:modified>
</cp:coreProperties>
</file>