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0" r:id="rId4"/>
    <p:sldId id="265" r:id="rId5"/>
    <p:sldId id="271" r:id="rId6"/>
    <p:sldId id="268" r:id="rId7"/>
    <p:sldId id="269" r:id="rId8"/>
    <p:sldId id="272" r:id="rId9"/>
    <p:sldId id="262" r:id="rId10"/>
    <p:sldId id="258" r:id="rId11"/>
    <p:sldId id="259" r:id="rId12"/>
    <p:sldId id="261" r:id="rId13"/>
    <p:sldId id="273" r:id="rId14"/>
    <p:sldId id="274" r:id="rId1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3" name="Téglalap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Téglalap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Téglalap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Téglalap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Téglalap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Lekerekített téglalap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Lekerekített téglalap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églalap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Téglalap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églalap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Téglalap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Cím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hu-HU" smtClean="0"/>
              <a:t>Mintacím szerkesztése</a:t>
            </a:r>
            <a:endParaRPr kumimoji="0" lang="en-US"/>
          </a:p>
        </p:txBody>
      </p:sp>
      <p:sp>
        <p:nvSpPr>
          <p:cNvPr id="9" name="Alcím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Dátum helye 27"/>
          <p:cNvSpPr>
            <a:spLocks noGrp="1"/>
          </p:cNvSpPr>
          <p:nvPr>
            <p:ph type="dt" sz="half" idx="10"/>
          </p:nvPr>
        </p:nvSpPr>
        <p:spPr>
          <a:xfrm>
            <a:off x="6705600" y="4206240"/>
            <a:ext cx="960120" cy="457200"/>
          </a:xfrm>
        </p:spPr>
        <p:txBody>
          <a:bodyPr/>
          <a:lstStyle/>
          <a:p>
            <a:fld id="{C7C7A0DC-2A26-4D8E-A3FB-E0D3798E09D9}" type="datetimeFigureOut">
              <a:rPr lang="hu-HU" smtClean="0"/>
              <a:pPr/>
              <a:t>2015.02.08.</a:t>
            </a:fld>
            <a:endParaRPr lang="hu-HU"/>
          </a:p>
        </p:txBody>
      </p:sp>
      <p:sp>
        <p:nvSpPr>
          <p:cNvPr id="17" name="Élőláb helye 16"/>
          <p:cNvSpPr>
            <a:spLocks noGrp="1"/>
          </p:cNvSpPr>
          <p:nvPr>
            <p:ph type="ftr" sz="quarter" idx="11"/>
          </p:nvPr>
        </p:nvSpPr>
        <p:spPr>
          <a:xfrm>
            <a:off x="5410200" y="4205288"/>
            <a:ext cx="1295400" cy="457200"/>
          </a:xfrm>
        </p:spPr>
        <p:txBody>
          <a:bodyPr/>
          <a:lstStyle/>
          <a:p>
            <a:endParaRPr lang="hu-HU"/>
          </a:p>
        </p:txBody>
      </p:sp>
      <p:sp>
        <p:nvSpPr>
          <p:cNvPr id="29" name="Dia számának hely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41986A1-8529-463D-9A93-8BAF8C7A911D}"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781800" y="1143000"/>
            <a:ext cx="1905000" cy="5486400"/>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1143000"/>
            <a:ext cx="6248400" cy="5486400"/>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hu-HU" smtClean="0"/>
              <a:t>Mintacím szerkesztése</a:t>
            </a:r>
            <a:endParaRPr kumimoji="0" lang="en-US"/>
          </a:p>
        </p:txBody>
      </p:sp>
      <p:sp>
        <p:nvSpPr>
          <p:cNvPr id="3" name="Szöveg hely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381000" y="1143000"/>
            <a:ext cx="8382000" cy="1069848"/>
          </a:xfrm>
        </p:spPr>
        <p:txBody>
          <a:bodyPr anchor="ctr"/>
          <a:lstStyle>
            <a:lvl1pPr>
              <a:defRPr sz="4000" b="0" i="0" cap="none" baseline="0"/>
            </a:lvl1pPr>
          </a:lstStyle>
          <a:p>
            <a:r>
              <a:rPr kumimoji="0" lang="hu-HU" smtClean="0"/>
              <a:t>Mintacím szerkesztése</a:t>
            </a:r>
            <a:endParaRPr kumimoji="0" lang="en-US"/>
          </a:p>
        </p:txBody>
      </p:sp>
      <p:sp>
        <p:nvSpPr>
          <p:cNvPr id="3" name="Szöveg hely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6" name="Dátum helye 25"/>
          <p:cNvSpPr>
            <a:spLocks noGrp="1"/>
          </p:cNvSpPr>
          <p:nvPr>
            <p:ph type="dt" sz="half" idx="10"/>
          </p:nvPr>
        </p:nvSpPr>
        <p:spPr/>
        <p:txBody>
          <a:bodyPr rtlCol="0"/>
          <a:lstStyle/>
          <a:p>
            <a:fld id="{C7C7A0DC-2A26-4D8E-A3FB-E0D3798E09D9}" type="datetimeFigureOut">
              <a:rPr lang="hu-HU" smtClean="0"/>
              <a:pPr/>
              <a:t>2015.02.08.</a:t>
            </a:fld>
            <a:endParaRPr lang="hu-HU"/>
          </a:p>
        </p:txBody>
      </p:sp>
      <p:sp>
        <p:nvSpPr>
          <p:cNvPr id="27" name="Dia számának helye 26"/>
          <p:cNvSpPr>
            <a:spLocks noGrp="1"/>
          </p:cNvSpPr>
          <p:nvPr>
            <p:ph type="sldNum" sz="quarter" idx="11"/>
          </p:nvPr>
        </p:nvSpPr>
        <p:spPr/>
        <p:txBody>
          <a:bodyPr rtlCol="0"/>
          <a:lstStyle/>
          <a:p>
            <a:fld id="{C41986A1-8529-463D-9A93-8BAF8C7A911D}" type="slidenum">
              <a:rPr lang="hu-HU" smtClean="0"/>
              <a:pPr/>
              <a:t>‹#›</a:t>
            </a:fld>
            <a:endParaRPr lang="hu-HU"/>
          </a:p>
        </p:txBody>
      </p:sp>
      <p:sp>
        <p:nvSpPr>
          <p:cNvPr id="28" name="Élőláb helye 27"/>
          <p:cNvSpPr>
            <a:spLocks noGrp="1"/>
          </p:cNvSpPr>
          <p:nvPr>
            <p:ph type="ftr" sz="quarter" idx="12"/>
          </p:nvPr>
        </p:nvSpPr>
        <p:spPr/>
        <p:txBody>
          <a:bodyPr rtlCol="0"/>
          <a:lstStyle/>
          <a:p>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hu-HU" smtClean="0"/>
              <a:t>Mintacím szerkesztése</a:t>
            </a:r>
            <a:endParaRPr kumimoji="0" lang="en-US"/>
          </a:p>
        </p:txBody>
      </p:sp>
      <p:sp>
        <p:nvSpPr>
          <p:cNvPr id="3" name="Dátum helye 2"/>
          <p:cNvSpPr>
            <a:spLocks noGrp="1"/>
          </p:cNvSpPr>
          <p:nvPr>
            <p:ph type="dt" sz="half" idx="10"/>
          </p:nvPr>
        </p:nvSpPr>
        <p:spPr>
          <a:xfrm>
            <a:off x="6583680" y="612648"/>
            <a:ext cx="957264" cy="457200"/>
          </a:xfrm>
        </p:spPr>
        <p:txBody>
          <a:bodyPr/>
          <a:lstStyle/>
          <a:p>
            <a:fld id="{C7C7A0DC-2A26-4D8E-A3FB-E0D3798E09D9}" type="datetimeFigureOut">
              <a:rPr lang="hu-HU" smtClean="0"/>
              <a:pPr/>
              <a:t>2015.02.08.</a:t>
            </a:fld>
            <a:endParaRPr lang="hu-HU"/>
          </a:p>
        </p:txBody>
      </p:sp>
      <p:sp>
        <p:nvSpPr>
          <p:cNvPr id="4" name="Élőláb helye 3"/>
          <p:cNvSpPr>
            <a:spLocks noGrp="1"/>
          </p:cNvSpPr>
          <p:nvPr>
            <p:ph type="ftr" sz="quarter" idx="11"/>
          </p:nvPr>
        </p:nvSpPr>
        <p:spPr>
          <a:xfrm>
            <a:off x="5257800" y="612648"/>
            <a:ext cx="1325880" cy="457200"/>
          </a:xfrm>
        </p:spPr>
        <p:txBody>
          <a:bodyPr/>
          <a:lstStyle/>
          <a:p>
            <a:endParaRPr lang="hu-HU"/>
          </a:p>
        </p:txBody>
      </p:sp>
      <p:sp>
        <p:nvSpPr>
          <p:cNvPr id="5" name="Dia számának helye 4"/>
          <p:cNvSpPr>
            <a:spLocks noGrp="1"/>
          </p:cNvSpPr>
          <p:nvPr>
            <p:ph type="sldNum" sz="quarter" idx="12"/>
          </p:nvPr>
        </p:nvSpPr>
        <p:spPr>
          <a:xfrm>
            <a:off x="8174736" y="2272"/>
            <a:ext cx="762000" cy="365760"/>
          </a:xfrm>
        </p:spPr>
        <p:txBody>
          <a:bodyPr/>
          <a:lstStyle/>
          <a:p>
            <a:fld id="{C41986A1-8529-463D-9A93-8BAF8C7A911D}"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353496" y="1101970"/>
            <a:ext cx="3383280" cy="877824"/>
          </a:xfrm>
        </p:spPr>
        <p:txBody>
          <a:bodyPr anchor="b"/>
          <a:lstStyle>
            <a:lvl1pPr algn="l">
              <a:buNone/>
              <a:defRPr sz="1800" b="1"/>
            </a:lvl1pPr>
          </a:lstStyle>
          <a:p>
            <a:r>
              <a:rPr kumimoji="0" lang="hu-HU" smtClean="0"/>
              <a:t>Mintacím szerkesztése</a:t>
            </a:r>
            <a:endParaRPr kumimoji="0" lang="en-US"/>
          </a:p>
        </p:txBody>
      </p:sp>
      <p:sp>
        <p:nvSpPr>
          <p:cNvPr id="3" name="Szöveg hely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hu-HU" smtClean="0"/>
              <a:t>Mintacím szerkesztése</a:t>
            </a:r>
            <a:endParaRPr kumimoji="0" lang="en-US"/>
          </a:p>
        </p:txBody>
      </p:sp>
      <p:sp>
        <p:nvSpPr>
          <p:cNvPr id="3" name="Kép hely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hu-HU" smtClean="0"/>
              <a:t>Kép beszúrásához kattintson az ikonra</a:t>
            </a:r>
            <a:endParaRPr kumimoji="0" lang="en-US" dirty="0"/>
          </a:p>
        </p:txBody>
      </p:sp>
      <p:sp>
        <p:nvSpPr>
          <p:cNvPr id="4" name="Szöveg hely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C7C7A0DC-2A26-4D8E-A3FB-E0D3798E09D9}" type="datetimeFigureOut">
              <a:rPr lang="hu-HU" smtClean="0"/>
              <a:pPr/>
              <a:t>2015.02.08.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41986A1-8529-463D-9A93-8BAF8C7A911D}"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Téglalap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églalap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Téglalap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Téglalap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Téglalap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Lekerekített téglalap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Lekerekített téglalap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Téglalap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Téglalap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Téglalap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Téglalap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Téglalap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Téglalap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Cím helye 21"/>
          <p:cNvSpPr>
            <a:spLocks noGrp="1"/>
          </p:cNvSpPr>
          <p:nvPr>
            <p:ph type="title"/>
          </p:nvPr>
        </p:nvSpPr>
        <p:spPr>
          <a:xfrm>
            <a:off x="457200" y="1143000"/>
            <a:ext cx="8229600" cy="1066800"/>
          </a:xfrm>
          <a:prstGeom prst="rect">
            <a:avLst/>
          </a:prstGeom>
        </p:spPr>
        <p:txBody>
          <a:bodyPr vert="horz" anchor="ctr">
            <a:normAutofit/>
          </a:bodyPr>
          <a:lstStyle/>
          <a:p>
            <a:r>
              <a:rPr kumimoji="0" lang="hu-HU" smtClean="0"/>
              <a:t>Mintacím szerkesztése</a:t>
            </a:r>
            <a:endParaRPr kumimoji="0" lang="en-US"/>
          </a:p>
        </p:txBody>
      </p:sp>
      <p:sp>
        <p:nvSpPr>
          <p:cNvPr id="13" name="Szöveg hely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7C7A0DC-2A26-4D8E-A3FB-E0D3798E09D9}" type="datetimeFigureOut">
              <a:rPr lang="hu-HU" smtClean="0"/>
              <a:pPr/>
              <a:t>2015.02.08.</a:t>
            </a:fld>
            <a:endParaRPr lang="hu-HU"/>
          </a:p>
        </p:txBody>
      </p:sp>
      <p:sp>
        <p:nvSpPr>
          <p:cNvPr id="3" name="Élőláb hely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hu-HU"/>
          </a:p>
        </p:txBody>
      </p:sp>
      <p:sp>
        <p:nvSpPr>
          <p:cNvPr id="23" name="Dia számának hely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41986A1-8529-463D-9A93-8BAF8C7A911D}"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dirty="0" smtClean="0"/>
              <a:t>Február 15. A gyermekdaganatok elleni küzdelem világnapja</a:t>
            </a:r>
            <a:endParaRPr lang="hu-HU" dirty="0"/>
          </a:p>
        </p:txBody>
      </p:sp>
      <p:sp>
        <p:nvSpPr>
          <p:cNvPr id="3" name="Alcím 2"/>
          <p:cNvSpPr>
            <a:spLocks noGrp="1"/>
          </p:cNvSpPr>
          <p:nvPr>
            <p:ph type="subTitle" idx="1"/>
          </p:nvPr>
        </p:nvSpPr>
        <p:spPr/>
        <p:txBody>
          <a:bodyPr/>
          <a:lstStyle/>
          <a:p>
            <a:r>
              <a:rPr lang="hu-HU" dirty="0" smtClean="0"/>
              <a:t>Szerkesztette: </a:t>
            </a:r>
            <a:r>
              <a:rPr lang="hu-HU" dirty="0" err="1" smtClean="0"/>
              <a:t>Dr</a:t>
            </a:r>
            <a:r>
              <a:rPr lang="hu-HU" dirty="0" smtClean="0"/>
              <a:t> Lázár </a:t>
            </a:r>
            <a:r>
              <a:rPr lang="hu-HU" dirty="0" err="1" smtClean="0"/>
              <a:t>Sarnyai</a:t>
            </a:r>
            <a:r>
              <a:rPr lang="hu-HU" dirty="0" smtClean="0"/>
              <a:t> Nóra</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 kezelése</a:t>
            </a:r>
            <a:endParaRPr lang="hu-HU" dirty="0"/>
          </a:p>
        </p:txBody>
      </p:sp>
      <p:sp>
        <p:nvSpPr>
          <p:cNvPr id="3" name="Tartalom helye 2"/>
          <p:cNvSpPr>
            <a:spLocks noGrp="1"/>
          </p:cNvSpPr>
          <p:nvPr>
            <p:ph idx="1"/>
          </p:nvPr>
        </p:nvSpPr>
        <p:spPr/>
        <p:txBody>
          <a:bodyPr>
            <a:normAutofit lnSpcReduction="10000"/>
          </a:bodyPr>
          <a:lstStyle/>
          <a:p>
            <a:r>
              <a:rPr lang="hu-HU" dirty="0" smtClean="0"/>
              <a:t>A gyermekkori rosszindulatú daganatos betegségek gyógykezelésében a terápia milyenségét, időtartamát a betegség szövettani típusa, kiterjedtsége, a beteg életkora határozza meg. Többségében sebészi, sugárterápiás és gyógyszeres kezelést alkalmaznak.</a:t>
            </a:r>
          </a:p>
          <a:p>
            <a:r>
              <a:rPr lang="hu-HU" dirty="0" smtClean="0"/>
              <a:t>Gyermekeknél  kedvezőbbek az eredmények; az összes gyermekkori rosszindulatú betegséget együttvéve ma már hozzávetőleg 70 százalékuk meggyógyítható.</a:t>
            </a:r>
          </a:p>
          <a:p>
            <a:endParaRPr lang="hu-H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 kezelése</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A daganatos, leukémiás betegségek kezelése számos mellékhatással jár, melyek közül a csontvelő károsítása miatt a fertőzések és vérzések gyakorisága, továbbá egyes daganatellenes szerek beadásakor jelentkező hányinger, hányások a leglényegesebbek. A támogató (</a:t>
            </a:r>
            <a:r>
              <a:rPr lang="hu-HU" dirty="0" err="1" smtClean="0"/>
              <a:t>szupportív</a:t>
            </a:r>
            <a:r>
              <a:rPr lang="hu-HU" dirty="0" smtClean="0"/>
              <a:t>) terápiát e mellékhatások csökkentése jelenti. Ilyen a </a:t>
            </a:r>
            <a:r>
              <a:rPr lang="hu-HU" dirty="0" err="1" smtClean="0"/>
              <a:t>szupportív</a:t>
            </a:r>
            <a:r>
              <a:rPr lang="hu-HU" dirty="0" smtClean="0"/>
              <a:t> terápiában alkalmazott szer az úgynevezett fermentált búzacsíra kivonat is. Ez természetes eredetű anyagok kémiai átalakításával előállított, standardizált összetételű molekulakeverék. Ez a termék kategóriájában az egyetlen, kimondottan az onkológiai kezelések támogatására alkalmazott és engedélyezett tápszer.</a:t>
            </a:r>
          </a:p>
          <a:p>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 kezelése</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Sajnos előfordul, hogy a gyermekkori rosszindulatú betegségek (rák) gyógyulása után maradandó mellékhatások keletkeznek. Ezek közül a gyógyszerek által okozott nagyothallást és bizonyos szerek adása esetén kis számban előforduló sterilitást kell megemlíteni. Természetesen az agydaganatoknak, illetve a végtagok daganatos elváltozásainak a beavatkozás mértékétől függő enyhébb vagy súlyosabb maradandó következményei lehetnek. Fontos, hogy a daganatos, leukémiás gyermek megbetegedése pillanatától kezdve szakszerű pszichológiai gondozásban részesüljön, hogy elkerülje a különben mindig létrejövő pszichés károsítást. Pszichológiai gondozásban a </a:t>
            </a:r>
            <a:r>
              <a:rPr lang="hu-HU" dirty="0" err="1" smtClean="0"/>
              <a:t>gyermekonkológiai</a:t>
            </a:r>
            <a:r>
              <a:rPr lang="hu-HU" dirty="0" smtClean="0"/>
              <a:t> központok pszichológusain kívül  a gyermek családjának és annak az iskolai környezetnek is segíteni kell, melybe a gyermek betegsége után visszatér.</a:t>
            </a:r>
          </a:p>
          <a:p>
            <a:endParaRPr lang="hu-H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 kezelése</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a:t>
            </a:r>
            <a:r>
              <a:rPr lang="hu-HU" dirty="0" err="1" smtClean="0"/>
              <a:t>gyermekonkológiai</a:t>
            </a:r>
            <a:r>
              <a:rPr lang="hu-HU" dirty="0" smtClean="0"/>
              <a:t> központoknak fontos feladata, hogy a gyermekeken kívül kellő időt szenteljen arra is, hogy segítséget nyújtson a szülők problémáinak megoldásában. Ezt a pszichológusokkal, kezelőorvosokkal, nővérekkel történt beszélgetések és a szülői klubok szolgálják.</a:t>
            </a:r>
          </a:p>
          <a:p>
            <a:r>
              <a:rPr lang="hu-HU" dirty="0" smtClean="0"/>
              <a:t>A gyermek rosszindulatú daganatos megbetegedése esetén a szülő azzal segítheti legjobban a gyermekét, ha nem mutatja ki mélységes aggodalmát és igyekszik vele olyan természetes módon bánni, mint megbetegedése előtt. A túlzott kényeztetés, az aggódó szülő látványa megrémiszti a gyermekeket és nehezíti a kezelési perióduson való átjutást.</a:t>
            </a:r>
          </a:p>
          <a:p>
            <a:endParaRPr lang="hu-H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 kezelése</a:t>
            </a:r>
            <a:endParaRPr lang="hu-HU" dirty="0"/>
          </a:p>
        </p:txBody>
      </p:sp>
      <p:sp>
        <p:nvSpPr>
          <p:cNvPr id="3" name="Tartalom helye 2"/>
          <p:cNvSpPr>
            <a:spLocks noGrp="1"/>
          </p:cNvSpPr>
          <p:nvPr>
            <p:ph idx="1"/>
          </p:nvPr>
        </p:nvSpPr>
        <p:spPr/>
        <p:txBody>
          <a:bodyPr>
            <a:normAutofit lnSpcReduction="10000"/>
          </a:bodyPr>
          <a:lstStyle/>
          <a:p>
            <a:r>
              <a:rPr lang="hu-HU" dirty="0" smtClean="0"/>
              <a:t>A súlyos betegség valóban komoly megpróbáltatás a gyermekek számára. Ha kezdettől fogva figyelnek a szülők, ápolószemélyzet, pszichológusok és az iskolai környezet arra, hogy a gyermeket a kezelés nehéz szakasza alatt kreatív foglalkozásokkal, tanulással, a számára megengedhető tornáztatással és mindenekelőtt örömélmények nyújtásával segítsék, a gyermek pszichés megterhelése jelentősen csökkenthető.</a:t>
            </a:r>
          </a:p>
          <a:p>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media.tumblr.com/tumblr_mayok4ndyx1qzngq9.jpg"/>
          <p:cNvPicPr/>
          <p:nvPr/>
        </p:nvPicPr>
        <p:blipFill>
          <a:blip r:embed="rId2"/>
          <a:srcRect/>
          <a:stretch>
            <a:fillRect/>
          </a:stretch>
        </p:blipFill>
        <p:spPr bwMode="auto">
          <a:xfrm>
            <a:off x="357158" y="642918"/>
            <a:ext cx="8429684" cy="578647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Gyermekdaganatok feltételezett okai</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gyermekkori daganatok pontos okai ismeretlenek, bár vannak bizonyos tényezők, amelyek növelik a betegség kialakulásának kockázatát. Kromoszóma-rendellenességgel született (pl. Down-kóros) gyermekeknél nagyobb az esély a leukémia kialakulására. Nagy mennyiségű radioaktív sugárzás felszabadulása (mint pl. a </a:t>
            </a:r>
            <a:r>
              <a:rPr lang="hu-HU" dirty="0" err="1" smtClean="0"/>
              <a:t>Csernobilban</a:t>
            </a:r>
            <a:r>
              <a:rPr lang="hu-HU" dirty="0" smtClean="0"/>
              <a:t>, Ukrajnában történt baleset során) és mérgező vegyszerek (többek között a benzol) növelhetik a daganat kialakulásának kockázatát. Valószínűleg az öröklött hajlam, a környezeti, immunológiai tényezők és esetleg vírusfertőzés teszik fogékonnyá az egyént a daganatra.</a:t>
            </a:r>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Gyermekdaganatok feltételezett okai</a:t>
            </a:r>
            <a:endParaRPr lang="hu-HU" dirty="0"/>
          </a:p>
        </p:txBody>
      </p:sp>
      <p:sp>
        <p:nvSpPr>
          <p:cNvPr id="3" name="Tartalom helye 2"/>
          <p:cNvSpPr>
            <a:spLocks noGrp="1"/>
          </p:cNvSpPr>
          <p:nvPr>
            <p:ph idx="1"/>
          </p:nvPr>
        </p:nvSpPr>
        <p:spPr/>
        <p:txBody>
          <a:bodyPr>
            <a:normAutofit lnSpcReduction="10000"/>
          </a:bodyPr>
          <a:lstStyle/>
          <a:p>
            <a:r>
              <a:rPr lang="hu-HU" dirty="0" smtClean="0"/>
              <a:t>A szülő egészségtelen életmódja befolyásolhatja a később születendő gyermek hajlamát a különböző betegségekre, így a rosszindulatú daganatos (rákos) betegségekre is. Vannak olyan adatok, melyek arra utalnak, hogy a szülők gyermekük fogantatása előtti dohányzása növelheti e betegségek jelentkezésének valószínűségét. Az is közismert, hogy az egészséges életmódot folytató terhesek erőteljesebb, egészségesebb gyermekeket szülnek.</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Gyermekdaganatok- kiszűrhetőek ?</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Jelenleg nincs rá mód, hogy az orvosok előre jelezzék vagy megakadályozzák a gyermekkori daganatok kialakulását.</a:t>
            </a:r>
          </a:p>
          <a:p>
            <a:r>
              <a:rPr lang="hu-HU" dirty="0" smtClean="0"/>
              <a:t>Vannak olyan öröklődő betegségek, melyek hajlamosítanak rosszindulatú daganatos kórképekre. Előfordul az is, hogy olyan genetikai elváltozás áll fenn tünetek nélkül, melyből rosszindulatú daganatos megbetegedés keletkezhet. Ez utóbbira vonatkozó szűrővizsgálatok azonban nincsenek, mivel nem egy jellegzetes eltérésről van szó.</a:t>
            </a:r>
          </a:p>
          <a:p>
            <a:r>
              <a:rPr lang="hu-HU" dirty="0" smtClean="0"/>
              <a:t>A modern életmód önmagában nem csökkenti az immunrendszer működését. A kóros környezeti behatások ellen legeredményesebben úgy lehet küzdeni, ha gondoskodunk arról, hogy gyermekünk szabadidejét minél több jó levegőn, egészséges mozgással töltse el.</a:t>
            </a:r>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Gyermekdaganatok jellegzetességei</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A rosszindulatú daganatos betegségek gyermekkorban lényegesen ritkábban fordulnak elő, mint a felnőttkorban, jelentőségük mégis kiemelkedő, mivel:</a:t>
            </a:r>
          </a:p>
          <a:p>
            <a:pPr lvl="0"/>
            <a:r>
              <a:rPr lang="hu-HU" dirty="0" smtClean="0"/>
              <a:t>a betegségek közül a leggyakoribb halálok 1 és 18 éves kor között.</a:t>
            </a:r>
          </a:p>
          <a:p>
            <a:pPr lvl="0"/>
            <a:r>
              <a:rPr lang="hu-HU" dirty="0" smtClean="0"/>
              <a:t>időben felismerve és megfelelően kezelve teljesen meggyógyíthatók, és utódaik között sem fordul elő gyakrabban sem daganatos betegség, sem fejlődési rendellenesség.</a:t>
            </a:r>
          </a:p>
          <a:p>
            <a:pPr lvl="0"/>
            <a:r>
              <a:rPr lang="hu-HU" dirty="0" smtClean="0"/>
              <a:t>gyógyulás után lényegesen több társadalmilag is hasznos életév áll előttük, mint a felnőtt betegek esetében.</a:t>
            </a:r>
          </a:p>
          <a:p>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Gyermekdaganatok jellegzetességei </a:t>
            </a:r>
            <a:endParaRPr lang="hu-HU" dirty="0"/>
          </a:p>
        </p:txBody>
      </p:sp>
      <p:sp>
        <p:nvSpPr>
          <p:cNvPr id="3" name="Tartalom helye 2"/>
          <p:cNvSpPr>
            <a:spLocks noGrp="1"/>
          </p:cNvSpPr>
          <p:nvPr>
            <p:ph idx="1"/>
          </p:nvPr>
        </p:nvSpPr>
        <p:spPr/>
        <p:txBody>
          <a:bodyPr>
            <a:normAutofit/>
          </a:bodyPr>
          <a:lstStyle/>
          <a:p>
            <a:pPr lvl="0"/>
            <a:r>
              <a:rPr lang="hu-HU" dirty="0" smtClean="0"/>
              <a:t>Egy gyermek elvesztése olyan csapás az egész család részére, mely csak nehezen, hosszú évek után és akkor sem teljesen dolgozható fel; rontja mind a szülők, mind a testvérek életminőségét, életvezetését.</a:t>
            </a:r>
          </a:p>
          <a:p>
            <a:pPr lvl="0"/>
            <a:r>
              <a:rPr lang="hu-HU" dirty="0" smtClean="0"/>
              <a:t>A fentiek miatt az egész társadalom mélyen átérzi, hogy minden áldozatot meg kell hozni a kórképek számának csökkentése és a betegek gyógyítása érdekében.  </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Gyermekdaganatok</a:t>
            </a:r>
            <a:endParaRPr lang="hu-HU" dirty="0"/>
          </a:p>
        </p:txBody>
      </p:sp>
      <p:sp>
        <p:nvSpPr>
          <p:cNvPr id="3" name="Tartalom helye 2"/>
          <p:cNvSpPr>
            <a:spLocks noGrp="1"/>
          </p:cNvSpPr>
          <p:nvPr>
            <p:ph idx="1"/>
          </p:nvPr>
        </p:nvSpPr>
        <p:spPr/>
        <p:txBody>
          <a:bodyPr>
            <a:normAutofit fontScale="92500" lnSpcReduction="20000"/>
          </a:bodyPr>
          <a:lstStyle/>
          <a:p>
            <a:pPr lvl="0"/>
            <a:r>
              <a:rPr lang="hu-HU" dirty="0" smtClean="0"/>
              <a:t>24,2%-a leukémia</a:t>
            </a:r>
          </a:p>
          <a:p>
            <a:pPr lvl="0"/>
            <a:r>
              <a:rPr lang="hu-HU" dirty="0" smtClean="0"/>
              <a:t>11,4%-a rosszindulatú (</a:t>
            </a:r>
            <a:r>
              <a:rPr lang="hu-HU" dirty="0" err="1" smtClean="0"/>
              <a:t>malignus</a:t>
            </a:r>
            <a:r>
              <a:rPr lang="hu-HU" dirty="0" smtClean="0"/>
              <a:t>) </a:t>
            </a:r>
            <a:r>
              <a:rPr lang="hu-HU" dirty="0" err="1" smtClean="0"/>
              <a:t>limfóma</a:t>
            </a:r>
            <a:r>
              <a:rPr lang="hu-HU" dirty="0" smtClean="0"/>
              <a:t> (</a:t>
            </a:r>
            <a:r>
              <a:rPr lang="hu-HU" dirty="0" err="1" smtClean="0"/>
              <a:t>Hodgkin-</a:t>
            </a:r>
            <a:r>
              <a:rPr lang="hu-HU" dirty="0" smtClean="0"/>
              <a:t> és </a:t>
            </a:r>
            <a:r>
              <a:rPr lang="hu-HU" dirty="0" err="1" smtClean="0"/>
              <a:t>non-Hodgkin</a:t>
            </a:r>
            <a:r>
              <a:rPr lang="hu-HU" dirty="0" smtClean="0"/>
              <a:t> </a:t>
            </a:r>
            <a:r>
              <a:rPr lang="hu-HU" dirty="0" err="1" smtClean="0"/>
              <a:t>limfóma</a:t>
            </a:r>
            <a:r>
              <a:rPr lang="hu-HU" dirty="0" smtClean="0"/>
              <a:t>)</a:t>
            </a:r>
          </a:p>
          <a:p>
            <a:pPr lvl="0"/>
            <a:r>
              <a:rPr lang="hu-HU" dirty="0" smtClean="0"/>
              <a:t>29,1%-a központi idegrendszeri daganat</a:t>
            </a:r>
          </a:p>
          <a:p>
            <a:pPr lvl="0"/>
            <a:r>
              <a:rPr lang="hu-HU" dirty="0" smtClean="0"/>
              <a:t>10,7%-a az ún. szimpatikus idegrendszer tumora, </a:t>
            </a:r>
            <a:r>
              <a:rPr lang="hu-HU" dirty="0" err="1" smtClean="0"/>
              <a:t>neuroblasztóma</a:t>
            </a:r>
            <a:endParaRPr lang="hu-HU" dirty="0" smtClean="0"/>
          </a:p>
          <a:p>
            <a:pPr lvl="0"/>
            <a:r>
              <a:rPr lang="hu-HU" dirty="0" smtClean="0"/>
              <a:t>6,5%-a </a:t>
            </a:r>
            <a:r>
              <a:rPr lang="hu-HU" dirty="0" err="1" smtClean="0"/>
              <a:t>lágyrészszarkóma</a:t>
            </a:r>
            <a:r>
              <a:rPr lang="hu-HU" dirty="0" smtClean="0"/>
              <a:t>, </a:t>
            </a:r>
            <a:r>
              <a:rPr lang="hu-HU" dirty="0" err="1" smtClean="0"/>
              <a:t>rhabdomioszarkóma</a:t>
            </a:r>
            <a:endParaRPr lang="hu-HU" dirty="0" smtClean="0"/>
          </a:p>
          <a:p>
            <a:pPr lvl="0"/>
            <a:r>
              <a:rPr lang="hu-HU" dirty="0" smtClean="0"/>
              <a:t>4,2%-a vesedaganat, </a:t>
            </a:r>
            <a:r>
              <a:rPr lang="hu-HU" dirty="0" err="1" smtClean="0"/>
              <a:t>Wilms-tumor</a:t>
            </a:r>
            <a:endParaRPr lang="hu-HU" dirty="0" smtClean="0"/>
          </a:p>
          <a:p>
            <a:pPr lvl="0"/>
            <a:r>
              <a:rPr lang="hu-HU" dirty="0" smtClean="0"/>
              <a:t>4,2%-a </a:t>
            </a:r>
            <a:r>
              <a:rPr lang="hu-HU" dirty="0" err="1" smtClean="0"/>
              <a:t>csonttumor</a:t>
            </a:r>
            <a:r>
              <a:rPr lang="hu-HU" dirty="0" smtClean="0"/>
              <a:t> (</a:t>
            </a:r>
            <a:r>
              <a:rPr lang="hu-HU" dirty="0" err="1" smtClean="0"/>
              <a:t>oszteoszarkóma</a:t>
            </a:r>
            <a:r>
              <a:rPr lang="hu-HU" dirty="0" smtClean="0"/>
              <a:t>, </a:t>
            </a:r>
            <a:r>
              <a:rPr lang="hu-HU" dirty="0" err="1" smtClean="0"/>
              <a:t>Ewing-szarkóma</a:t>
            </a:r>
            <a:r>
              <a:rPr lang="hu-HU" dirty="0" smtClean="0"/>
              <a:t>)</a:t>
            </a:r>
          </a:p>
          <a:p>
            <a:pPr lvl="0"/>
            <a:r>
              <a:rPr lang="hu-HU" dirty="0" smtClean="0"/>
              <a:t>0,9%-a </a:t>
            </a:r>
            <a:r>
              <a:rPr lang="hu-HU" dirty="0" err="1" smtClean="0"/>
              <a:t>retinoblasztóma</a:t>
            </a:r>
            <a:endParaRPr lang="hu-HU" dirty="0" smtClean="0"/>
          </a:p>
          <a:p>
            <a:pPr lvl="0"/>
            <a:r>
              <a:rPr lang="hu-HU" dirty="0" smtClean="0"/>
              <a:t>8,8%-a egyéb daganat. </a:t>
            </a:r>
          </a:p>
          <a:p>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Gyermekdaganatok </a:t>
            </a:r>
            <a:endParaRPr lang="hu-HU" dirty="0"/>
          </a:p>
        </p:txBody>
      </p:sp>
      <p:sp>
        <p:nvSpPr>
          <p:cNvPr id="3" name="Tartalom helye 2"/>
          <p:cNvSpPr>
            <a:spLocks noGrp="1"/>
          </p:cNvSpPr>
          <p:nvPr>
            <p:ph idx="1"/>
          </p:nvPr>
        </p:nvSpPr>
        <p:spPr/>
        <p:txBody>
          <a:bodyPr/>
          <a:lstStyle/>
          <a:p>
            <a:r>
              <a:rPr lang="hu-HU" dirty="0" smtClean="0"/>
              <a:t>A daganatos megbetegedés gyermekkorban igen ritka és rendkívül sokféle tünettel jelentkezhet. Daganatos megbetegedésre akkor kell gyanakodni, ha a gyermek panaszait a házi gyermekorvos más betegséggel nem tudja megmagyarázni.</a:t>
            </a:r>
          </a:p>
          <a:p>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ánus">
  <a:themeElements>
    <a:clrScheme name="Urbánus">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ánus">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ánus">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TotalTime>
  <Words>907</Words>
  <Application>Microsoft Office PowerPoint</Application>
  <PresentationFormat>Diavetítés a képernyőre (4:3 oldalarány)</PresentationFormat>
  <Paragraphs>42</Paragraphs>
  <Slides>14</Slides>
  <Notes>0</Notes>
  <HiddenSlides>0</HiddenSlides>
  <MMClips>0</MMClips>
  <ScaleCrop>false</ScaleCrop>
  <HeadingPairs>
    <vt:vector size="4" baseType="variant">
      <vt:variant>
        <vt:lpstr>Téma</vt:lpstr>
      </vt:variant>
      <vt:variant>
        <vt:i4>1</vt:i4>
      </vt:variant>
      <vt:variant>
        <vt:lpstr>Diacímek</vt:lpstr>
      </vt:variant>
      <vt:variant>
        <vt:i4>14</vt:i4>
      </vt:variant>
    </vt:vector>
  </HeadingPairs>
  <TitlesOfParts>
    <vt:vector size="15" baseType="lpstr">
      <vt:lpstr>Urbánus</vt:lpstr>
      <vt:lpstr>Február 15. A gyermekdaganatok elleni küzdelem világnapja</vt:lpstr>
      <vt:lpstr>2. dia</vt:lpstr>
      <vt:lpstr>Gyermekdaganatok feltételezett okai</vt:lpstr>
      <vt:lpstr>Gyermekdaganatok feltételezett okai</vt:lpstr>
      <vt:lpstr>Gyermekdaganatok- kiszűrhetőek ?</vt:lpstr>
      <vt:lpstr>Gyermekdaganatok jellegzetességei</vt:lpstr>
      <vt:lpstr>Gyermekdaganatok jellegzetességei </vt:lpstr>
      <vt:lpstr>Gyermekdaganatok</vt:lpstr>
      <vt:lpstr>Gyermekdaganatok </vt:lpstr>
      <vt:lpstr>Gyermekdaganatok kezelése</vt:lpstr>
      <vt:lpstr>Gyermekdaganatok kezelése</vt:lpstr>
      <vt:lpstr>Gyermekdaganatok kezelése</vt:lpstr>
      <vt:lpstr>Gyermekdaganatok kezelése</vt:lpstr>
      <vt:lpstr>Gyermekdaganatok kezelése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alinori</dc:creator>
  <cp:lastModifiedBy>alinori</cp:lastModifiedBy>
  <cp:revision>9</cp:revision>
  <dcterms:created xsi:type="dcterms:W3CDTF">2015-02-08T10:52:43Z</dcterms:created>
  <dcterms:modified xsi:type="dcterms:W3CDTF">2015-02-08T12:15:16Z</dcterms:modified>
</cp:coreProperties>
</file>