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65" r:id="rId5"/>
    <p:sldId id="258" r:id="rId6"/>
    <p:sldId id="260" r:id="rId7"/>
    <p:sldId id="259" r:id="rId8"/>
    <p:sldId id="261" r:id="rId9"/>
    <p:sldId id="262" r:id="rId10"/>
    <p:sldId id="266" r:id="rId11"/>
    <p:sldId id="264" r:id="rId12"/>
    <p:sldId id="268" r:id="rId13"/>
    <p:sldId id="267" r:id="rId14"/>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28" name="Dátum helye 27"/>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17" name="Élőláb helye 16"/>
          <p:cNvSpPr>
            <a:spLocks noGrp="1"/>
          </p:cNvSpPr>
          <p:nvPr>
            <p:ph type="ftr" sz="quarter" idx="11"/>
          </p:nvPr>
        </p:nvSpPr>
        <p:spPr/>
        <p:txBody>
          <a:bodyPr/>
          <a:lstStyle>
            <a:extLst/>
          </a:lstStyle>
          <a:p>
            <a:endParaRPr lang="hu-HU"/>
          </a:p>
        </p:txBody>
      </p:sp>
      <p:sp>
        <p:nvSpPr>
          <p:cNvPr id="29" name="Dia számának helye 28"/>
          <p:cNvSpPr>
            <a:spLocks noGrp="1"/>
          </p:cNvSpPr>
          <p:nvPr>
            <p:ph type="sldNum" sz="quarter" idx="12"/>
          </p:nvPr>
        </p:nvSpPr>
        <p:spPr/>
        <p:txBody>
          <a:bodyPr/>
          <a:lstStyle>
            <a:extLst/>
          </a:lstStyle>
          <a:p>
            <a:fld id="{B25BC9FF-D8E3-4C9A-BE8E-0CE102A58E91}" type="slidenum">
              <a:rPr lang="hu-HU" smtClean="0"/>
              <a:pPr/>
              <a:t>‹#›</a:t>
            </a:fld>
            <a:endParaRPr lang="hu-HU"/>
          </a:p>
        </p:txBody>
      </p:sp>
      <p:sp>
        <p:nvSpPr>
          <p:cNvPr id="32" name="Téglalap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Téglalap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Téglalap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Téglalap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Téglalap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Cím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hu-HU" smtClean="0"/>
              <a:t>Mintacím szerkesztése</a:t>
            </a:r>
            <a:endParaRPr kumimoji="0" lang="en-US"/>
          </a:p>
        </p:txBody>
      </p:sp>
      <p:sp>
        <p:nvSpPr>
          <p:cNvPr id="9" name="Alcím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u-HU" smtClean="0"/>
              <a:t>Alcím mintájának szerkesztése</a:t>
            </a:r>
            <a:endParaRPr kumimoji="0" lang="en-US"/>
          </a:p>
        </p:txBody>
      </p:sp>
      <p:sp>
        <p:nvSpPr>
          <p:cNvPr id="56" name="Téglalap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Téglalap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Téglalap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Téglalap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B25BC9FF-D8E3-4C9A-BE8E-0CE102A58E91}"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9"/>
            <a:ext cx="1981200" cy="5851525"/>
          </a:xfrm>
        </p:spPr>
        <p:txBody>
          <a:bodyPr vert="eaVert" anchor="ct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609600" y="274639"/>
            <a:ext cx="5867400" cy="5851525"/>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B25BC9FF-D8E3-4C9A-BE8E-0CE102A58E91}"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Tartalom helye 2"/>
          <p:cNvSpPr>
            <a:spLocks noGrp="1"/>
          </p:cNvSpPr>
          <p:nvPr>
            <p:ph idx="1"/>
          </p:nvPr>
        </p:nvSpPr>
        <p:spPr/>
        <p:txBody>
          <a:bodyPr/>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B25BC9FF-D8E3-4C9A-BE8E-0CE102A58E91}"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14" name="Szabadkézi sokszög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Szabadkézi sokszög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Szabadkézi sokszög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Szabadkézi sokszög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Szabadkézi sokszög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Szabadkézi sokszög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Szabadkézi sokszög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Szabadkézi sokszög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Szabadkézi sokszög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Szabadkézi sokszög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Szabadkézi sokszög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Szabadkézi sokszög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Szabadkézi sokszög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Szabadkézi sokszög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Szabadkézi sokszög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Szöveg hely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B25BC9FF-D8E3-4C9A-BE8E-0CE102A58E91}" type="slidenum">
              <a:rPr lang="hu-HU" smtClean="0"/>
              <a:pPr/>
              <a:t>‹#›</a:t>
            </a:fld>
            <a:endParaRPr lang="hu-HU"/>
          </a:p>
        </p:txBody>
      </p:sp>
      <p:sp>
        <p:nvSpPr>
          <p:cNvPr id="7" name="Téglalap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Cím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hu-HU" smtClean="0"/>
              <a:t>Mintacím szerkesztése</a:t>
            </a:r>
            <a:endParaRPr kumimoji="0" lang="en-US"/>
          </a:p>
        </p:txBody>
      </p:sp>
      <p:sp>
        <p:nvSpPr>
          <p:cNvPr id="8" name="Téglalap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églalap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Téglalap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églalap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Téglalap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512064"/>
            <a:ext cx="8229600" cy="914400"/>
          </a:xfrm>
        </p:spPr>
        <p:txBody>
          <a:bodyPr/>
          <a:lstStyle>
            <a:extLst/>
          </a:lstStyle>
          <a:p>
            <a:r>
              <a:rPr kumimoji="0" lang="hu-HU" smtClean="0"/>
              <a:t>Mintacím szerkesztése</a:t>
            </a:r>
            <a:endParaRPr kumimoji="0" lang="en-US"/>
          </a:p>
        </p:txBody>
      </p:sp>
      <p:sp>
        <p:nvSpPr>
          <p:cNvPr id="3" name="Tartalom helye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B25BC9FF-D8E3-4C9A-BE8E-0CE102A58E91}"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spTree>
      <p:nvGrpSpPr>
        <p:cNvPr id="1" name=""/>
        <p:cNvGrpSpPr/>
        <p:nvPr/>
      </p:nvGrpSpPr>
      <p:grpSpPr>
        <a:xfrm>
          <a:off x="0" y="0"/>
          <a:ext cx="0" cy="0"/>
          <a:chOff x="0" y="0"/>
          <a:chExt cx="0" cy="0"/>
        </a:xfrm>
      </p:grpSpPr>
      <p:sp>
        <p:nvSpPr>
          <p:cNvPr id="25" name="Téglalap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Cím 1"/>
          <p:cNvSpPr>
            <a:spLocks noGrp="1"/>
          </p:cNvSpPr>
          <p:nvPr>
            <p:ph type="title"/>
          </p:nvPr>
        </p:nvSpPr>
        <p:spPr>
          <a:xfrm>
            <a:off x="504824" y="512064"/>
            <a:ext cx="7772400" cy="914400"/>
          </a:xfrm>
        </p:spPr>
        <p:txBody>
          <a:bodyPr anchor="t"/>
          <a:lstStyle>
            <a:lvl1pPr>
              <a:defRPr sz="4000"/>
            </a:lvl1pPr>
            <a:extLst/>
          </a:lstStyle>
          <a:p>
            <a:r>
              <a:rPr kumimoji="0" lang="hu-HU" smtClean="0"/>
              <a:t>Mintacím szerkesztése</a:t>
            </a:r>
            <a:endParaRPr kumimoji="0" lang="en-US"/>
          </a:p>
        </p:txBody>
      </p:sp>
      <p:sp>
        <p:nvSpPr>
          <p:cNvPr id="3" name="Szöveg hely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8" name="Élőláb helye 7"/>
          <p:cNvSpPr>
            <a:spLocks noGrp="1"/>
          </p:cNvSpPr>
          <p:nvPr>
            <p:ph type="ftr" sz="quarter" idx="11"/>
          </p:nvPr>
        </p:nvSpPr>
        <p:spPr/>
        <p:txBody>
          <a:bodyPr/>
          <a:lstStyle>
            <a:extLst/>
          </a:lstStyle>
          <a:p>
            <a:endParaRPr lang="hu-HU"/>
          </a:p>
        </p:txBody>
      </p:sp>
      <p:sp>
        <p:nvSpPr>
          <p:cNvPr id="9" name="Dia számának helye 8"/>
          <p:cNvSpPr>
            <a:spLocks noGrp="1"/>
          </p:cNvSpPr>
          <p:nvPr>
            <p:ph type="sldNum" sz="quarter" idx="12"/>
          </p:nvPr>
        </p:nvSpPr>
        <p:spPr/>
        <p:txBody>
          <a:bodyPr/>
          <a:lstStyle>
            <a:extLst/>
          </a:lstStyle>
          <a:p>
            <a:fld id="{B25BC9FF-D8E3-4C9A-BE8E-0CE102A58E91}" type="slidenum">
              <a:rPr lang="hu-HU" smtClean="0"/>
              <a:pPr/>
              <a:t>‹#›</a:t>
            </a:fld>
            <a:endParaRPr lang="hu-HU"/>
          </a:p>
        </p:txBody>
      </p:sp>
      <p:sp>
        <p:nvSpPr>
          <p:cNvPr id="16" name="Téglalap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Téglalap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Téglalap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Téglalap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Téglalap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Téglalap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églalap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Téglalap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Téglalap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914400" y="512064"/>
            <a:ext cx="7772400" cy="914400"/>
          </a:xfrm>
        </p:spPr>
        <p:txBody>
          <a:bodyPr/>
          <a:lstStyle>
            <a:lvl1pPr>
              <a:defRPr sz="4000" cap="none" baseline="0"/>
            </a:lvl1pPr>
            <a:extLst/>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4" name="Élőláb helye 3"/>
          <p:cNvSpPr>
            <a:spLocks noGrp="1"/>
          </p:cNvSpPr>
          <p:nvPr>
            <p:ph type="ftr" sz="quarter" idx="11"/>
          </p:nvPr>
        </p:nvSpPr>
        <p:spPr/>
        <p:txBody>
          <a:bodyPr/>
          <a:lstStyle>
            <a:extLst/>
          </a:lstStyle>
          <a:p>
            <a:endParaRPr lang="hu-HU"/>
          </a:p>
        </p:txBody>
      </p:sp>
      <p:sp>
        <p:nvSpPr>
          <p:cNvPr id="5" name="Dia számának helye 4"/>
          <p:cNvSpPr>
            <a:spLocks noGrp="1"/>
          </p:cNvSpPr>
          <p:nvPr>
            <p:ph type="sldNum" sz="quarter" idx="12"/>
          </p:nvPr>
        </p:nvSpPr>
        <p:spPr/>
        <p:txBody>
          <a:bodyPr/>
          <a:lstStyle>
            <a:extLst/>
          </a:lstStyle>
          <a:p>
            <a:fld id="{B25BC9FF-D8E3-4C9A-BE8E-0CE102A58E91}"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3" name="Élőláb helye 2"/>
          <p:cNvSpPr>
            <a:spLocks noGrp="1"/>
          </p:cNvSpPr>
          <p:nvPr>
            <p:ph type="ftr" sz="quarter" idx="11"/>
          </p:nvPr>
        </p:nvSpPr>
        <p:spPr/>
        <p:txBody>
          <a:bodyPr/>
          <a:lstStyle>
            <a:extLst/>
          </a:lstStyle>
          <a:p>
            <a:endParaRPr lang="hu-HU"/>
          </a:p>
        </p:txBody>
      </p:sp>
      <p:sp>
        <p:nvSpPr>
          <p:cNvPr id="4" name="Dia számának helye 3"/>
          <p:cNvSpPr>
            <a:spLocks noGrp="1"/>
          </p:cNvSpPr>
          <p:nvPr>
            <p:ph type="sldNum" sz="quarter" idx="12"/>
          </p:nvPr>
        </p:nvSpPr>
        <p:spPr/>
        <p:txBody>
          <a:bodyPr/>
          <a:lstStyle>
            <a:extLst/>
          </a:lstStyle>
          <a:p>
            <a:fld id="{B25BC9FF-D8E3-4C9A-BE8E-0CE102A58E91}"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85800" y="273050"/>
            <a:ext cx="8229600" cy="1162050"/>
          </a:xfrm>
        </p:spPr>
        <p:txBody>
          <a:bodyPr anchor="ctr"/>
          <a:lstStyle>
            <a:lvl1pPr algn="l">
              <a:buNone/>
              <a:defRPr sz="3600" b="0"/>
            </a:lvl1pPr>
            <a:extLst/>
          </a:lstStyle>
          <a:p>
            <a:r>
              <a:rPr kumimoji="0" lang="hu-HU" smtClean="0"/>
              <a:t>Mintacím szerkesztése</a:t>
            </a:r>
            <a:endParaRPr kumimoji="0" lang="en-US"/>
          </a:p>
        </p:txBody>
      </p:sp>
      <p:sp>
        <p:nvSpPr>
          <p:cNvPr id="3" name="Szöveg hely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hu-HU" smtClean="0"/>
              <a:t>Mintaszöveg szerkesztése</a:t>
            </a:r>
          </a:p>
        </p:txBody>
      </p:sp>
      <p:sp>
        <p:nvSpPr>
          <p:cNvPr id="4" name="Tartalom helye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66B42EF8-3231-424B-B067-7B5216B502D6}" type="datetimeFigureOut">
              <a:rPr lang="hu-HU" smtClean="0"/>
              <a:pPr/>
              <a:t>2014.01.16.</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B25BC9FF-D8E3-4C9A-BE8E-0CE102A58E91}"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8" name="Téglalap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Egyenes összekötő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Csoportba foglalás 9"/>
          <p:cNvGrpSpPr/>
          <p:nvPr/>
        </p:nvGrpSpPr>
        <p:grpSpPr>
          <a:xfrm rot="5400000">
            <a:off x="8514581" y="1219200"/>
            <a:ext cx="132763" cy="128466"/>
            <a:chOff x="6668087" y="1297746"/>
            <a:chExt cx="161840" cy="156602"/>
          </a:xfrm>
        </p:grpSpPr>
        <p:cxnSp>
          <p:nvCxnSpPr>
            <p:cNvPr id="15" name="Egyenes összekötő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Egyenes összekötő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Egyenes összekötő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Cím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hu-HU" smtClean="0"/>
              <a:t>Mintacím szerkesztése</a:t>
            </a:r>
            <a:endParaRPr kumimoji="0" lang="en-US"/>
          </a:p>
        </p:txBody>
      </p:sp>
      <p:sp>
        <p:nvSpPr>
          <p:cNvPr id="3" name="Kép hely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hu-HU" smtClean="0"/>
              <a:t>Kép beszúrásához kattintson az ikonra</a:t>
            </a:r>
            <a:endParaRPr kumimoji="0" lang="en-US"/>
          </a:p>
        </p:txBody>
      </p:sp>
      <p:sp>
        <p:nvSpPr>
          <p:cNvPr id="4" name="Szöveg hely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hu-HU" smtClean="0"/>
              <a:t>Mintaszöveg szerkesztése</a:t>
            </a:r>
          </a:p>
        </p:txBody>
      </p:sp>
      <p:grpSp>
        <p:nvGrpSpPr>
          <p:cNvPr id="14" name="Csoportba foglalás 13"/>
          <p:cNvGrpSpPr/>
          <p:nvPr/>
        </p:nvGrpSpPr>
        <p:grpSpPr>
          <a:xfrm rot="5400000">
            <a:off x="8666981" y="1371600"/>
            <a:ext cx="132763" cy="128466"/>
            <a:chOff x="6668087" y="1297746"/>
            <a:chExt cx="161840" cy="156602"/>
          </a:xfrm>
        </p:grpSpPr>
        <p:cxnSp>
          <p:nvCxnSpPr>
            <p:cNvPr id="11" name="Egyenes összekötő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Egyenes összekötő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Egyenes összekötő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Csoportba foglalás 17"/>
          <p:cNvGrpSpPr/>
          <p:nvPr/>
        </p:nvGrpSpPr>
        <p:grpSpPr>
          <a:xfrm rot="5400000">
            <a:off x="8320088" y="1474763"/>
            <a:ext cx="132763" cy="128466"/>
            <a:chOff x="6668087" y="1297746"/>
            <a:chExt cx="161840" cy="156602"/>
          </a:xfrm>
        </p:grpSpPr>
        <p:cxnSp>
          <p:nvCxnSpPr>
            <p:cNvPr id="19" name="Egyenes összekötő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Egyenes összekötő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Egyenes összekötő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átum helye 4"/>
          <p:cNvSpPr>
            <a:spLocks noGrp="1"/>
          </p:cNvSpPr>
          <p:nvPr>
            <p:ph type="dt" sz="half" idx="10"/>
          </p:nvPr>
        </p:nvSpPr>
        <p:spPr>
          <a:xfrm>
            <a:off x="6477000" y="55499"/>
            <a:ext cx="2133600" cy="365125"/>
          </a:xfrm>
        </p:spPr>
        <p:txBody>
          <a:bodyPr/>
          <a:lstStyle>
            <a:extLst/>
          </a:lstStyle>
          <a:p>
            <a:fld id="{66B42EF8-3231-424B-B067-7B5216B502D6}" type="datetimeFigureOut">
              <a:rPr lang="hu-HU" smtClean="0"/>
              <a:pPr/>
              <a:t>2014.01.16.</a:t>
            </a:fld>
            <a:endParaRPr lang="hu-HU"/>
          </a:p>
        </p:txBody>
      </p:sp>
      <p:sp>
        <p:nvSpPr>
          <p:cNvPr id="6" name="Élőláb helye 5"/>
          <p:cNvSpPr>
            <a:spLocks noGrp="1"/>
          </p:cNvSpPr>
          <p:nvPr>
            <p:ph type="ftr" sz="quarter" idx="11"/>
          </p:nvPr>
        </p:nvSpPr>
        <p:spPr>
          <a:xfrm>
            <a:off x="914400" y="55499"/>
            <a:ext cx="5562600" cy="365125"/>
          </a:xfrm>
        </p:spPr>
        <p:txBody>
          <a:bodyPr/>
          <a:lstStyle>
            <a:extLst/>
          </a:lstStyle>
          <a:p>
            <a:endParaRPr lang="hu-HU"/>
          </a:p>
        </p:txBody>
      </p:sp>
      <p:sp>
        <p:nvSpPr>
          <p:cNvPr id="7" name="Dia számának helye 6"/>
          <p:cNvSpPr>
            <a:spLocks noGrp="1"/>
          </p:cNvSpPr>
          <p:nvPr>
            <p:ph type="sldNum" sz="quarter" idx="12"/>
          </p:nvPr>
        </p:nvSpPr>
        <p:spPr>
          <a:xfrm>
            <a:off x="8610600" y="55499"/>
            <a:ext cx="457200" cy="365125"/>
          </a:xfrm>
        </p:spPr>
        <p:txBody>
          <a:bodyPr/>
          <a:lstStyle>
            <a:extLst/>
          </a:lstStyle>
          <a:p>
            <a:fld id="{B25BC9FF-D8E3-4C9A-BE8E-0CE102A58E91}"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Téglalap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églalap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églalap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Téglalap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églalap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Téglalap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Téglalap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Téglalap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Téglalap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Cím hely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hu-HU" smtClean="0"/>
              <a:t>Mintacím szerkesztése</a:t>
            </a:r>
            <a:endParaRPr kumimoji="0" lang="en-US"/>
          </a:p>
        </p:txBody>
      </p:sp>
      <p:sp>
        <p:nvSpPr>
          <p:cNvPr id="13" name="Szöveg hely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4" name="Dátum hely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6B42EF8-3231-424B-B067-7B5216B502D6}" type="datetimeFigureOut">
              <a:rPr lang="hu-HU" smtClean="0"/>
              <a:pPr/>
              <a:t>2014.01.16.</a:t>
            </a:fld>
            <a:endParaRPr lang="hu-HU"/>
          </a:p>
        </p:txBody>
      </p:sp>
      <p:sp>
        <p:nvSpPr>
          <p:cNvPr id="3" name="Élőláb hely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hu-HU"/>
          </a:p>
        </p:txBody>
      </p:sp>
      <p:sp>
        <p:nvSpPr>
          <p:cNvPr id="23" name="Dia számának hely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25BC9FF-D8E3-4C9A-BE8E-0CE102A58E91}" type="slidenum">
              <a:rPr lang="hu-HU" smtClean="0"/>
              <a:pPr/>
              <a:t>‹#›</a:t>
            </a:fld>
            <a:endParaRPr lang="hu-H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A </a:t>
            </a:r>
            <a:r>
              <a:rPr lang="hu-HU" dirty="0" err="1" smtClean="0"/>
              <a:t>méhnyakrák</a:t>
            </a:r>
            <a:r>
              <a:rPr lang="hu-HU" dirty="0" smtClean="0"/>
              <a:t> elleni </a:t>
            </a:r>
            <a:r>
              <a:rPr lang="hu-HU" smtClean="0"/>
              <a:t>küzdelem világhete </a:t>
            </a:r>
            <a:r>
              <a:rPr lang="hu-HU" dirty="0" smtClean="0"/>
              <a:t>ALKALMÁBÓL- 2014 Január</a:t>
            </a:r>
            <a:endParaRPr lang="hu-HU" dirty="0"/>
          </a:p>
        </p:txBody>
      </p:sp>
      <p:sp>
        <p:nvSpPr>
          <p:cNvPr id="3" name="Alcím 2"/>
          <p:cNvSpPr>
            <a:spLocks noGrp="1"/>
          </p:cNvSpPr>
          <p:nvPr>
            <p:ph type="subTitle" idx="1"/>
          </p:nvPr>
        </p:nvSpPr>
        <p:spPr/>
        <p:txBody>
          <a:bodyPr/>
          <a:lstStyle/>
          <a:p>
            <a:r>
              <a:rPr lang="hu-HU" dirty="0" smtClean="0"/>
              <a:t>Szerkesztette: </a:t>
            </a:r>
            <a:r>
              <a:rPr lang="hu-HU" dirty="0" err="1" smtClean="0"/>
              <a:t>dr</a:t>
            </a:r>
            <a:r>
              <a:rPr lang="hu-HU" dirty="0" smtClean="0"/>
              <a:t> Lázár </a:t>
            </a:r>
            <a:r>
              <a:rPr lang="hu-HU" dirty="0" err="1" smtClean="0"/>
              <a:t>Sarnyai</a:t>
            </a:r>
            <a:r>
              <a:rPr lang="hu-HU" dirty="0" smtClean="0"/>
              <a:t> Nóra</a:t>
            </a:r>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Hogyan véd a </a:t>
            </a:r>
            <a:r>
              <a:rPr lang="hu-HU" b="1" dirty="0" err="1" smtClean="0"/>
              <a:t>méhnyakrák</a:t>
            </a:r>
            <a:r>
              <a:rPr lang="hu-HU" b="1" dirty="0" smtClean="0"/>
              <a:t> elleni védőoltás?</a:t>
            </a:r>
            <a:endParaRPr lang="hu-HU" dirty="0"/>
          </a:p>
        </p:txBody>
      </p:sp>
      <p:sp>
        <p:nvSpPr>
          <p:cNvPr id="3" name="Tartalom helye 2"/>
          <p:cNvSpPr>
            <a:spLocks noGrp="1"/>
          </p:cNvSpPr>
          <p:nvPr>
            <p:ph idx="1"/>
          </p:nvPr>
        </p:nvSpPr>
        <p:spPr/>
        <p:txBody>
          <a:bodyPr>
            <a:normAutofit fontScale="70000" lnSpcReduction="20000"/>
          </a:bodyPr>
          <a:lstStyle/>
          <a:p>
            <a:r>
              <a:rPr lang="hu-HU" dirty="0" smtClean="0"/>
              <a:t>A </a:t>
            </a:r>
            <a:r>
              <a:rPr lang="hu-HU" dirty="0" err="1" smtClean="0"/>
              <a:t>méhnyakrák</a:t>
            </a:r>
            <a:r>
              <a:rPr lang="hu-HU" dirty="0" smtClean="0"/>
              <a:t> elleni oltóanyag stimulálja a páciens immunrendszerét, ezáltal biztosítva védelmet a HPV fertőzéssel szemben. Ahogyan a legtöbb védőoltás, ez is arra törekszik, hogy védettséget adjon a fertőzéssel szemben anélkül, hogy át kellene esni a betegségen, illetve annak tüneteit.  </a:t>
            </a:r>
            <a:br>
              <a:rPr lang="hu-HU" dirty="0" smtClean="0"/>
            </a:br>
            <a:r>
              <a:rPr lang="hu-HU" dirty="0" smtClean="0"/>
              <a:t/>
            </a:r>
            <a:br>
              <a:rPr lang="hu-HU" dirty="0" smtClean="0"/>
            </a:br>
            <a:r>
              <a:rPr lang="hu-HU" dirty="0" smtClean="0"/>
              <a:t>Ha már egyszer megkapta az oltást, akkor az immunrendszere felismeri a támadó vírusokat, és olyan antitesteket (=ellenanyagokat) állít elő, melyek megpróbálják elpusztítani vagy hatástalanítani a vírusokat. Ennek köszönhetően az immunrendszere hatékonyabban tud védekezni a </a:t>
            </a:r>
            <a:r>
              <a:rPr lang="hu-HU" dirty="0" err="1" smtClean="0"/>
              <a:t>méhnyakrák</a:t>
            </a:r>
            <a:r>
              <a:rPr lang="hu-HU" dirty="0" smtClean="0"/>
              <a:t> ellen. </a:t>
            </a:r>
            <a:br>
              <a:rPr lang="hu-HU" dirty="0" smtClean="0"/>
            </a:br>
            <a:r>
              <a:rPr lang="hu-HU" dirty="0" smtClean="0"/>
              <a:t/>
            </a:r>
            <a:br>
              <a:rPr lang="hu-HU" dirty="0" smtClean="0"/>
            </a:br>
            <a:r>
              <a:rPr lang="hu-HU" dirty="0" smtClean="0"/>
              <a:t>Mivel az oltás nem tartalmazza az összes rákkeltő HPV típust, így nem is nyújt védelmet az összes ellen, csakis a leggyakrabban rákot okozó típusok ellen. </a:t>
            </a:r>
            <a:br>
              <a:rPr lang="hu-HU" dirty="0" smtClean="0"/>
            </a:br>
            <a:endParaRPr lang="hu-H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Hogyan véd a </a:t>
            </a:r>
            <a:r>
              <a:rPr lang="hu-HU" b="1" dirty="0" err="1" smtClean="0"/>
              <a:t>méhnyakrák</a:t>
            </a:r>
            <a:r>
              <a:rPr lang="hu-HU" b="1" dirty="0" smtClean="0"/>
              <a:t> elleni védőoltás?</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A védőoltás a rendszeres szűrővizsgálatok mellett további védelmet jelent Önnek a </a:t>
            </a:r>
            <a:r>
              <a:rPr lang="hu-HU" dirty="0" err="1" smtClean="0"/>
              <a:t>méhnyakrák</a:t>
            </a:r>
            <a:r>
              <a:rPr lang="hu-HU" dirty="0" smtClean="0"/>
              <a:t> ellen. Ha az oltás Önnek nem ajánlott, orvosa fel fogja hívni erre a figyelmét.</a:t>
            </a:r>
          </a:p>
          <a:p>
            <a:r>
              <a:rPr lang="hu-HU" dirty="0" smtClean="0"/>
              <a:t>Habár az oltás </a:t>
            </a:r>
            <a:r>
              <a:rPr lang="hu-HU" dirty="0" err="1" smtClean="0"/>
              <a:t>védelemet</a:t>
            </a:r>
            <a:r>
              <a:rPr lang="hu-HU" dirty="0" smtClean="0"/>
              <a:t> nyújt a leggyakrabban előforduló, </a:t>
            </a:r>
            <a:r>
              <a:rPr lang="hu-HU" dirty="0" err="1" smtClean="0"/>
              <a:t>méhnyakrákot</a:t>
            </a:r>
            <a:r>
              <a:rPr lang="hu-HU" dirty="0" smtClean="0"/>
              <a:t> okozó HPV vírusokkal szemben, van néhány kevésbé gyakori HPV típus, mely szintén a betegség okozója lehet, és az oltóanyag nem nyújt ellene </a:t>
            </a:r>
            <a:r>
              <a:rPr lang="hu-HU" dirty="0" err="1" smtClean="0"/>
              <a:t>védelemet</a:t>
            </a:r>
            <a:r>
              <a:rPr lang="hu-HU" dirty="0" smtClean="0"/>
              <a:t>. Éppen ezért rendszeres szűrővizsgálat szükséges ahhoz, hogy észleljék a rák lehetséges korai jeleit a méhnyakon, és súlyosbodása előtt kezelni tudják. </a:t>
            </a:r>
            <a:br>
              <a:rPr lang="hu-HU" dirty="0" smtClean="0"/>
            </a:br>
            <a:r>
              <a:rPr lang="hu-HU" dirty="0" smtClean="0"/>
              <a:t/>
            </a:r>
            <a:br>
              <a:rPr lang="hu-HU" dirty="0" smtClean="0"/>
            </a:br>
            <a:r>
              <a:rPr lang="hu-HU" dirty="0" smtClean="0"/>
              <a:t/>
            </a:r>
            <a:br>
              <a:rPr lang="hu-HU" dirty="0" smtClean="0"/>
            </a:br>
            <a:r>
              <a:rPr lang="hu-HU" dirty="0" smtClean="0"/>
              <a:t/>
            </a:r>
            <a:br>
              <a:rPr lang="hu-HU" dirty="0" smtClean="0"/>
            </a:br>
            <a:endParaRPr lang="hu-H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www.femina.hu/egeszseg/rendzsertelen_verzes_fajdalmas_kozosules_halalos_kor_is_allhat_a_hatterben/injekcio_2.jpg"/>
          <p:cNvPicPr/>
          <p:nvPr/>
        </p:nvPicPr>
        <p:blipFill>
          <a:blip r:embed="rId2"/>
          <a:srcRect/>
          <a:stretch>
            <a:fillRect/>
          </a:stretch>
        </p:blipFill>
        <p:spPr bwMode="auto">
          <a:xfrm>
            <a:off x="4286248" y="857232"/>
            <a:ext cx="3786214" cy="5143536"/>
          </a:xfrm>
          <a:prstGeom prst="rect">
            <a:avLst/>
          </a:prstGeom>
          <a:noFill/>
          <a:ln w="9525">
            <a:noFill/>
            <a:miter lim="800000"/>
            <a:headEnd/>
            <a:tailEnd/>
          </a:ln>
        </p:spPr>
      </p:pic>
      <p:pic>
        <p:nvPicPr>
          <p:cNvPr id="3" name="Kép 2" descr="https://encrypted-tbn1.gstatic.com/images?q=tbn:ANd9GcShiYOEQfL6Lldb8K3a78mGR3QRNkQxcIluo5E2rtSLLDkERZn4"/>
          <p:cNvPicPr/>
          <p:nvPr/>
        </p:nvPicPr>
        <p:blipFill>
          <a:blip r:embed="rId3"/>
          <a:srcRect/>
          <a:stretch>
            <a:fillRect/>
          </a:stretch>
        </p:blipFill>
        <p:spPr bwMode="auto">
          <a:xfrm>
            <a:off x="1142976" y="857232"/>
            <a:ext cx="3143272" cy="5143536"/>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Hogyan oltathatja be magát?</a:t>
            </a:r>
            <a:endParaRPr lang="hu-HU" dirty="0"/>
          </a:p>
        </p:txBody>
      </p:sp>
      <p:sp>
        <p:nvSpPr>
          <p:cNvPr id="3" name="Tartalom helye 2"/>
          <p:cNvSpPr>
            <a:spLocks noGrp="1"/>
          </p:cNvSpPr>
          <p:nvPr>
            <p:ph idx="1"/>
          </p:nvPr>
        </p:nvSpPr>
        <p:spPr/>
        <p:txBody>
          <a:bodyPr/>
          <a:lstStyle/>
          <a:p>
            <a:r>
              <a:rPr lang="hu-HU" dirty="0" smtClean="0"/>
              <a:t>Orvosa tanácsot ad Önnek arról, hogy a védőoltás alkalmazható-e Önnél. A védőoltás felvétele nagyon egyszerű módon történik, hat hónapon belül, három alkalommal a felkarba adott injekció formájában. </a:t>
            </a:r>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rc_mi" descr="http://static.egeszsegkalauz.hu/db/02/B9/mehnyakrak-cikkbe-d000002B9ac799ea07e12.jpg"/>
          <p:cNvPicPr/>
          <p:nvPr/>
        </p:nvPicPr>
        <p:blipFill>
          <a:blip r:embed="rId2"/>
          <a:srcRect/>
          <a:stretch>
            <a:fillRect/>
          </a:stretch>
        </p:blipFill>
        <p:spPr bwMode="auto">
          <a:xfrm>
            <a:off x="1214414" y="928670"/>
            <a:ext cx="6643734" cy="507209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fontScale="77500" lnSpcReduction="20000"/>
          </a:bodyPr>
          <a:lstStyle/>
          <a:p>
            <a:r>
              <a:rPr lang="hu-HU" dirty="0" smtClean="0"/>
              <a:t>A HPV vírus (ami a </a:t>
            </a:r>
            <a:r>
              <a:rPr lang="hu-HU" dirty="0" err="1" smtClean="0"/>
              <a:t>méhnyakrákos</a:t>
            </a:r>
            <a:r>
              <a:rPr lang="hu-HU" dirty="0" smtClean="0"/>
              <a:t> megbetegedések több mint 99 százalékát okozza) nagyon gyakori és könnyen továbbadható. Az életük során akár egyszer is szexuális kapcsolatot létesítő nők 80 százaléka ki van téve HPV vírussal való megfertőződés lehetőségének.  Bár a vírus legtöbb fajtája alacsony kockázatú és nem eredményez rákos megbetegedést, mégis számos rákkeltő, magas rizikójú fajtája </a:t>
            </a:r>
            <a:r>
              <a:rPr lang="hu-HU" dirty="0" err="1" smtClean="0"/>
              <a:t>méhnyakrákot</a:t>
            </a:r>
            <a:r>
              <a:rPr lang="hu-HU" dirty="0" smtClean="0"/>
              <a:t> okoz. </a:t>
            </a:r>
          </a:p>
          <a:p>
            <a:r>
              <a:rPr lang="hu-HU" dirty="0" smtClean="0"/>
              <a:t>A vírus szexuális úton terjed, de nem csak a közösülés során fertőződhetünk meg. A nemi szerveket körülvevő bőrfelületek érintkezésekor is továbbadható a vírus.  </a:t>
            </a:r>
            <a:br>
              <a:rPr lang="hu-HU" dirty="0" smtClean="0"/>
            </a:br>
            <a:r>
              <a:rPr lang="hu-HU" dirty="0" smtClean="0"/>
              <a:t/>
            </a:r>
            <a:br>
              <a:rPr lang="hu-HU" dirty="0" smtClean="0"/>
            </a:br>
            <a:endParaRPr lang="hu-HU" dirty="0"/>
          </a:p>
        </p:txBody>
      </p:sp>
      <p:sp>
        <p:nvSpPr>
          <p:cNvPr id="4" name="Cím 1"/>
          <p:cNvSpPr>
            <a:spLocks noGrp="1"/>
          </p:cNvSpPr>
          <p:nvPr>
            <p:ph type="title"/>
          </p:nvPr>
        </p:nvSpPr>
        <p:spPr/>
        <p:txBody>
          <a:bodyPr/>
          <a:lstStyle/>
          <a:p>
            <a:r>
              <a:rPr lang="hu-HU" sz="3600" dirty="0" smtClean="0"/>
              <a:t>Fontos tudnivalók a </a:t>
            </a:r>
            <a:r>
              <a:rPr lang="hu-HU" sz="3600" dirty="0" err="1" smtClean="0"/>
              <a:t>méhnyakrákról</a:t>
            </a:r>
            <a:endParaRPr lang="hu-HU"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daganatok.hu/res/img/1304/szinapszis-mehnyakrak-1.jpg"/>
          <p:cNvPicPr/>
          <p:nvPr/>
        </p:nvPicPr>
        <p:blipFill>
          <a:blip r:embed="rId2"/>
          <a:srcRect/>
          <a:stretch>
            <a:fillRect/>
          </a:stretch>
        </p:blipFill>
        <p:spPr bwMode="auto">
          <a:xfrm>
            <a:off x="642910" y="857232"/>
            <a:ext cx="7858180" cy="53578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z="3600" dirty="0" smtClean="0"/>
              <a:t>Fontos tudnivalók a </a:t>
            </a:r>
            <a:r>
              <a:rPr lang="hu-HU" sz="3600" dirty="0" err="1" smtClean="0"/>
              <a:t>méhnyakrákról</a:t>
            </a:r>
            <a:endParaRPr lang="hu-HU" sz="3600" dirty="0"/>
          </a:p>
        </p:txBody>
      </p:sp>
      <p:sp>
        <p:nvSpPr>
          <p:cNvPr id="3" name="Tartalom helye 2"/>
          <p:cNvSpPr>
            <a:spLocks noGrp="1"/>
          </p:cNvSpPr>
          <p:nvPr>
            <p:ph idx="1"/>
          </p:nvPr>
        </p:nvSpPr>
        <p:spPr/>
        <p:txBody>
          <a:bodyPr/>
          <a:lstStyle/>
          <a:p>
            <a:r>
              <a:rPr lang="hu-HU" dirty="0" smtClean="0"/>
              <a:t>A </a:t>
            </a:r>
            <a:r>
              <a:rPr lang="hu-HU" dirty="0" err="1" smtClean="0"/>
              <a:t>méhnyakrák</a:t>
            </a:r>
            <a:r>
              <a:rPr lang="hu-HU" dirty="0" smtClean="0"/>
              <a:t> megelőzésének leghatékonyabb módja, ha a rákmegelőző állapotokat vagy a rák legkorábbi stádiumát idejében észreveszik és kezelik. A 0. stádiumban felfedezett </a:t>
            </a:r>
            <a:r>
              <a:rPr lang="hu-HU" dirty="0" err="1" smtClean="0"/>
              <a:t>méhnyakrák</a:t>
            </a:r>
            <a:r>
              <a:rPr lang="hu-HU" dirty="0" smtClean="0"/>
              <a:t> túlélési aránya a kezelés után 100%!</a:t>
            </a:r>
          </a:p>
          <a:p>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8.kerulet.ittlakunk.hu/files/ittlakunk/upload/article/6/mehnyak.jpg"/>
          <p:cNvPicPr/>
          <p:nvPr/>
        </p:nvPicPr>
        <p:blipFill>
          <a:blip r:embed="rId2"/>
          <a:srcRect/>
          <a:stretch>
            <a:fillRect/>
          </a:stretch>
        </p:blipFill>
        <p:spPr bwMode="auto">
          <a:xfrm>
            <a:off x="1214414" y="857232"/>
            <a:ext cx="6929454" cy="507209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Fontos tudnivalók a </a:t>
            </a:r>
            <a:r>
              <a:rPr lang="hu-HU" dirty="0" err="1" smtClean="0"/>
              <a:t>méhnyakrákról</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A </a:t>
            </a:r>
            <a:r>
              <a:rPr lang="hu-HU" dirty="0" err="1" smtClean="0"/>
              <a:t>méhnyakrák</a:t>
            </a:r>
            <a:r>
              <a:rPr lang="hu-HU" dirty="0" smtClean="0"/>
              <a:t>, illetve a megelőző állapotok korai felismerésének legfontosabb eszköze a citológiai vizsgálat (ezt nevezi az amerikai irodalom Pap-tesztnek, amely kifejlesztőjének, George </a:t>
            </a:r>
            <a:r>
              <a:rPr lang="hu-HU" dirty="0" err="1" smtClean="0"/>
              <a:t>Nicholas</a:t>
            </a:r>
            <a:r>
              <a:rPr lang="hu-HU" dirty="0" smtClean="0"/>
              <a:t> </a:t>
            </a:r>
            <a:r>
              <a:rPr lang="hu-HU" dirty="0" err="1" smtClean="0"/>
              <a:t>Papanicolaounak</a:t>
            </a:r>
            <a:r>
              <a:rPr lang="hu-HU" dirty="0" smtClean="0"/>
              <a:t> a nevéből adódik). Európában ezzel együtt alkalmazzák a méhnyak közvetlen, nagyítóval történő vizsgálatát, az ún. </a:t>
            </a:r>
            <a:r>
              <a:rPr lang="hu-HU" dirty="0" err="1" smtClean="0"/>
              <a:t>kolposzkópos</a:t>
            </a:r>
            <a:r>
              <a:rPr lang="hu-HU" dirty="0" smtClean="0"/>
              <a:t> vizsgálatot.</a:t>
            </a:r>
          </a:p>
          <a:p>
            <a:r>
              <a:rPr lang="hu-HU" dirty="0" smtClean="0"/>
              <a:t>A citológiai (</a:t>
            </a:r>
            <a:r>
              <a:rPr lang="hu-HU" dirty="0" err="1" smtClean="0"/>
              <a:t>Papanicolaou</a:t>
            </a:r>
            <a:r>
              <a:rPr lang="hu-HU" dirty="0" smtClean="0"/>
              <a:t>)</a:t>
            </a:r>
            <a:r>
              <a:rPr lang="hu-HU" dirty="0" err="1" smtClean="0"/>
              <a:t>-vizsgálat</a:t>
            </a:r>
            <a:r>
              <a:rPr lang="hu-HU" dirty="0" smtClean="0"/>
              <a:t> során sejtmintát vesznek a méhnyak felszínéről. A mintát mikroszkóppal vizsgálják, amely fertőzések, gyulladás és daganat kimutatására alkalmas.</a:t>
            </a:r>
          </a:p>
          <a:p>
            <a:r>
              <a:rPr lang="hu-HU" dirty="0" smtClean="0"/>
              <a:t>A gyakorlatban előfordulhatnak álnegatív esetek (a vizsgálat nem mutatja ki a daganatos sejteket). Az évenként ismételt vizsgálat csökkenti az álnegatív esetek számát, ezért fontos a szűrésen való rendszeres részvétel!</a:t>
            </a:r>
          </a:p>
          <a:p>
            <a:endParaRPr lang="hu-HU" dirty="0" smtClean="0"/>
          </a:p>
          <a:p>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Fontos tudnivalók a </a:t>
            </a:r>
            <a:r>
              <a:rPr lang="hu-HU" dirty="0" err="1" smtClean="0"/>
              <a:t>méhnyakrákról</a:t>
            </a:r>
            <a:endParaRPr lang="hu-HU" dirty="0"/>
          </a:p>
        </p:txBody>
      </p:sp>
      <p:sp>
        <p:nvSpPr>
          <p:cNvPr id="3" name="Tartalom helye 2"/>
          <p:cNvSpPr>
            <a:spLocks noGrp="1"/>
          </p:cNvSpPr>
          <p:nvPr>
            <p:ph idx="1"/>
          </p:nvPr>
        </p:nvSpPr>
        <p:spPr/>
        <p:txBody>
          <a:bodyPr>
            <a:normAutofit fontScale="92500"/>
          </a:bodyPr>
          <a:lstStyle/>
          <a:p>
            <a:pPr>
              <a:buNone/>
            </a:pPr>
            <a:r>
              <a:rPr lang="hu-HU" dirty="0" smtClean="0"/>
              <a:t>Mit tehet valaki annak érdekében, hogy a citológiai vizsgálat minél megbízhatóbb legyen?</a:t>
            </a:r>
          </a:p>
          <a:p>
            <a:pPr lvl="0"/>
            <a:r>
              <a:rPr lang="hu-HU" dirty="0" smtClean="0"/>
              <a:t>Ne a menstruáció idejére kérjen előjegyzést.</a:t>
            </a:r>
          </a:p>
          <a:p>
            <a:pPr lvl="0"/>
            <a:r>
              <a:rPr lang="hu-HU" dirty="0" smtClean="0"/>
              <a:t>Ne végezzen hüvelyöblítést a vizsgálat előtti 48 órában.</a:t>
            </a:r>
          </a:p>
          <a:p>
            <a:pPr lvl="0"/>
            <a:r>
              <a:rPr lang="hu-HU" dirty="0" smtClean="0"/>
              <a:t>Ne éljen házaséletet a vizsgálat előtti 48 órában.</a:t>
            </a:r>
          </a:p>
          <a:p>
            <a:pPr lvl="0"/>
            <a:r>
              <a:rPr lang="hu-HU" dirty="0" smtClean="0"/>
              <a:t>Ne használjon tampont, fogamzásgátló habot, zselét, hüvelykrémet vagy más hüvelyi gyógyszert a vizsgálat előtti 48 órában.</a:t>
            </a:r>
            <a:endParaRPr lang="hu-H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Fontos tudnivalók a </a:t>
            </a:r>
            <a:r>
              <a:rPr lang="hu-HU" dirty="0" err="1" smtClean="0"/>
              <a:t>méhnyakrákról</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A fájdalommentes és mindössze 5-10 perces vizsgálat térítésmentes. Viszonylag egyszerű és rendkívül nagy hatásfokú, megbízható vizsgálóeljárásról van szó. Az e módszerrel rendszeresen évenként átszűrt nőkben a </a:t>
            </a:r>
            <a:r>
              <a:rPr lang="hu-HU" dirty="0" err="1" smtClean="0"/>
              <a:t>méhnyakrák</a:t>
            </a:r>
            <a:r>
              <a:rPr lang="hu-HU" dirty="0" smtClean="0"/>
              <a:t> előfordulása és a </a:t>
            </a:r>
            <a:r>
              <a:rPr lang="hu-HU" dirty="0" err="1" smtClean="0"/>
              <a:t>méhnyakrákos</a:t>
            </a:r>
            <a:r>
              <a:rPr lang="hu-HU" dirty="0" smtClean="0"/>
              <a:t> halálozás is drámai módon csökkent. Sajnos annak ellenére, hogy a szűrés ingyenes, a szűrendő korosztályba tartozó női népességnek csak mintegy fele vette és veszi azt igénybe.</a:t>
            </a:r>
          </a:p>
          <a:p>
            <a:r>
              <a:rPr lang="hu-HU" dirty="0" smtClean="0"/>
              <a:t>Mint említettük, a citológiai vizsgálat a 18. életévtől vagy a nemi élet megkezdésének időpontjától </a:t>
            </a:r>
            <a:r>
              <a:rPr lang="hu-HU" b="1" dirty="0" smtClean="0"/>
              <a:t>évente</a:t>
            </a:r>
            <a:r>
              <a:rPr lang="hu-HU" dirty="0" smtClean="0"/>
              <a:t> ajánlott, összekötve a szokásos nőgyógyászati vizsgálattal. A vizsgálatok célszerűségével kapcsolatban felső korhatárt nem állapítanak meg, ezt a nő és kezelőorvosa együtt dönthetik el.</a:t>
            </a:r>
          </a:p>
          <a:p>
            <a:endParaRPr lang="hu-H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ó">
  <a:themeElements>
    <a:clrScheme name="Metró">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ó">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ó">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63</TotalTime>
  <Words>571</Words>
  <Application>Microsoft Office PowerPoint</Application>
  <PresentationFormat>Diavetítés a képernyőre (4:3 oldalarány)</PresentationFormat>
  <Paragraphs>27</Paragraphs>
  <Slides>13</Slides>
  <Notes>0</Notes>
  <HiddenSlides>0</HiddenSlides>
  <MMClips>0</MMClips>
  <ScaleCrop>false</ScaleCrop>
  <HeadingPairs>
    <vt:vector size="4" baseType="variant">
      <vt:variant>
        <vt:lpstr>Téma</vt:lpstr>
      </vt:variant>
      <vt:variant>
        <vt:i4>1</vt:i4>
      </vt:variant>
      <vt:variant>
        <vt:lpstr>Diacímek</vt:lpstr>
      </vt:variant>
      <vt:variant>
        <vt:i4>13</vt:i4>
      </vt:variant>
    </vt:vector>
  </HeadingPairs>
  <TitlesOfParts>
    <vt:vector size="14" baseType="lpstr">
      <vt:lpstr>Metró</vt:lpstr>
      <vt:lpstr>A méhnyakrák elleni küzdelem világhete ALKALMÁBÓL- 2014 Január</vt:lpstr>
      <vt:lpstr>2. dia</vt:lpstr>
      <vt:lpstr>Fontos tudnivalók a méhnyakrákról</vt:lpstr>
      <vt:lpstr>4. dia</vt:lpstr>
      <vt:lpstr>Fontos tudnivalók a méhnyakrákról</vt:lpstr>
      <vt:lpstr>6. dia</vt:lpstr>
      <vt:lpstr>Fontos tudnivalók a méhnyakrákról</vt:lpstr>
      <vt:lpstr>Fontos tudnivalók a méhnyakrákról</vt:lpstr>
      <vt:lpstr>Fontos tudnivalók a méhnyakrákról</vt:lpstr>
      <vt:lpstr>Hogyan véd a méhnyakrák elleni védőoltás?</vt:lpstr>
      <vt:lpstr>Hogyan véd a méhnyakrák elleni védőoltás?</vt:lpstr>
      <vt:lpstr>12. dia</vt:lpstr>
      <vt:lpstr>Hogyan oltathatja be magát?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méhnyakrák elleni küzdelem hete- 2014 Január</dc:title>
  <dc:creator>alinori</dc:creator>
  <cp:lastModifiedBy>alinori</cp:lastModifiedBy>
  <cp:revision>16</cp:revision>
  <dcterms:created xsi:type="dcterms:W3CDTF">2013-12-21T11:19:58Z</dcterms:created>
  <dcterms:modified xsi:type="dcterms:W3CDTF">2014-01-16T13:46:36Z</dcterms:modified>
</cp:coreProperties>
</file>