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7" r:id="rId4"/>
    <p:sldId id="259" r:id="rId5"/>
    <p:sldId id="263" r:id="rId6"/>
    <p:sldId id="261" r:id="rId7"/>
    <p:sldId id="267" r:id="rId8"/>
    <p:sldId id="265" r:id="rId9"/>
    <p:sldId id="266" r:id="rId10"/>
    <p:sldId id="268" r:id="rId11"/>
    <p:sldId id="270" r:id="rId12"/>
    <p:sldId id="271" r:id="rId13"/>
    <p:sldId id="274" r:id="rId14"/>
    <p:sldId id="275" r:id="rId15"/>
    <p:sldId id="276" r:id="rId16"/>
    <p:sldId id="277" r:id="rId17"/>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7" name="Háromszög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Cím 7"/>
          <p:cNvSpPr>
            <a:spLocks noGrp="1"/>
          </p:cNvSpPr>
          <p:nvPr>
            <p:ph type="ctrTitle"/>
          </p:nvPr>
        </p:nvSpPr>
        <p:spPr>
          <a:xfrm>
            <a:off x="540544" y="776288"/>
            <a:ext cx="8062912" cy="1470025"/>
          </a:xfrm>
        </p:spPr>
        <p:txBody>
          <a:bodyPr anchor="b">
            <a:normAutofit/>
          </a:bodyPr>
          <a:lstStyle>
            <a:lvl1pPr algn="r">
              <a:defRPr sz="4400"/>
            </a:lvl1pPr>
          </a:lstStyle>
          <a:p>
            <a:r>
              <a:rPr kumimoji="0" lang="hu-HU" smtClean="0"/>
              <a:t>Mintacím szerkesztése</a:t>
            </a:r>
            <a:endParaRPr kumimoji="0" lang="en-US"/>
          </a:p>
        </p:txBody>
      </p:sp>
      <p:sp>
        <p:nvSpPr>
          <p:cNvPr id="9" name="Alcím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u-HU" smtClean="0"/>
              <a:t>Alcím mintájának szerkesztése</a:t>
            </a:r>
            <a:endParaRPr kumimoji="0" lang="en-US"/>
          </a:p>
        </p:txBody>
      </p:sp>
      <p:sp>
        <p:nvSpPr>
          <p:cNvPr id="28" name="Dátum helye 27"/>
          <p:cNvSpPr>
            <a:spLocks noGrp="1"/>
          </p:cNvSpPr>
          <p:nvPr>
            <p:ph type="dt" sz="half" idx="10"/>
          </p:nvPr>
        </p:nvSpPr>
        <p:spPr>
          <a:xfrm>
            <a:off x="1371600" y="6012656"/>
            <a:ext cx="5791200" cy="365125"/>
          </a:xfrm>
        </p:spPr>
        <p:txBody>
          <a:bodyPr tIns="0" bIns="0" anchor="t"/>
          <a:lstStyle>
            <a:lvl1pPr algn="r">
              <a:defRPr sz="1000"/>
            </a:lvl1pPr>
          </a:lstStyle>
          <a:p>
            <a:fld id="{D8C3E863-CF01-4B2A-99B8-4C8C4EC2B9E2}" type="datetimeFigureOut">
              <a:rPr lang="hu-HU" smtClean="0"/>
              <a:pPr/>
              <a:t>2013.11.19.</a:t>
            </a:fld>
            <a:endParaRPr lang="hu-HU"/>
          </a:p>
        </p:txBody>
      </p:sp>
      <p:sp>
        <p:nvSpPr>
          <p:cNvPr id="17" name="Élőláb helye 16"/>
          <p:cNvSpPr>
            <a:spLocks noGrp="1"/>
          </p:cNvSpPr>
          <p:nvPr>
            <p:ph type="ftr" sz="quarter" idx="11"/>
          </p:nvPr>
        </p:nvSpPr>
        <p:spPr>
          <a:xfrm>
            <a:off x="1371600" y="5650704"/>
            <a:ext cx="5791200" cy="365125"/>
          </a:xfrm>
        </p:spPr>
        <p:txBody>
          <a:bodyPr tIns="0" bIns="0" anchor="b"/>
          <a:lstStyle>
            <a:lvl1pPr algn="r">
              <a:defRPr sz="1100"/>
            </a:lvl1pPr>
          </a:lstStyle>
          <a:p>
            <a:endParaRPr lang="hu-HU"/>
          </a:p>
        </p:txBody>
      </p:sp>
      <p:sp>
        <p:nvSpPr>
          <p:cNvPr id="29" name="Dia számának hely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A55F10E0-C8B8-44FB-8936-67BB6202DC0C}" type="slidenum">
              <a:rPr lang="hu-HU" smtClean="0"/>
              <a:pPr/>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kumimoji="0" lang="hu-HU" smtClean="0"/>
              <a:t>Mintacím szerkesztése</a:t>
            </a:r>
            <a:endParaRPr kumimoji="0" lang="en-US"/>
          </a:p>
        </p:txBody>
      </p:sp>
      <p:sp>
        <p:nvSpPr>
          <p:cNvPr id="3" name="Függőleges szöveg helye 2"/>
          <p:cNvSpPr>
            <a:spLocks noGrp="1"/>
          </p:cNvSpPr>
          <p:nvPr>
            <p:ph type="body" orient="vert" idx="1"/>
          </p:nvPr>
        </p:nvSpPr>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p>
            <a:fld id="{D8C3E863-CF01-4B2A-99B8-4C8C4EC2B9E2}" type="datetimeFigureOut">
              <a:rPr lang="hu-HU" smtClean="0"/>
              <a:pPr/>
              <a:t>2013.11.19.</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A55F10E0-C8B8-44FB-8936-67BB6202DC0C}" type="slidenum">
              <a:rPr lang="hu-HU" smtClean="0"/>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781800" y="381000"/>
            <a:ext cx="1905000" cy="5486400"/>
          </a:xfrm>
        </p:spPr>
        <p:txBody>
          <a:bodyPr vert="eaVert"/>
          <a:lstStyle/>
          <a:p>
            <a:r>
              <a:rPr kumimoji="0" lang="hu-HU" smtClean="0"/>
              <a:t>Mintacím szerkesztése</a:t>
            </a:r>
            <a:endParaRPr kumimoji="0" lang="en-US"/>
          </a:p>
        </p:txBody>
      </p:sp>
      <p:sp>
        <p:nvSpPr>
          <p:cNvPr id="3" name="Függőleges szöveg helye 2"/>
          <p:cNvSpPr>
            <a:spLocks noGrp="1"/>
          </p:cNvSpPr>
          <p:nvPr>
            <p:ph type="body" orient="vert" idx="1"/>
          </p:nvPr>
        </p:nvSpPr>
        <p:spPr>
          <a:xfrm>
            <a:off x="457200" y="381000"/>
            <a:ext cx="6248400" cy="5486400"/>
          </a:xfrm>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p>
            <a:fld id="{D8C3E863-CF01-4B2A-99B8-4C8C4EC2B9E2}" type="datetimeFigureOut">
              <a:rPr lang="hu-HU" smtClean="0"/>
              <a:pPr/>
              <a:t>2013.11.19.</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A55F10E0-C8B8-44FB-8936-67BB6202DC0C}" type="slidenum">
              <a:rPr lang="hu-HU" smtClean="0"/>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a:xfrm>
            <a:off x="457200" y="267494"/>
            <a:ext cx="8229600" cy="1399032"/>
          </a:xfrm>
        </p:spPr>
        <p:txBody>
          <a:bodyPr/>
          <a:lstStyle/>
          <a:p>
            <a:r>
              <a:rPr kumimoji="0" lang="hu-HU" smtClean="0"/>
              <a:t>Mintacím szerkesztése</a:t>
            </a:r>
            <a:endParaRPr kumimoji="0" lang="en-US"/>
          </a:p>
        </p:txBody>
      </p:sp>
      <p:sp>
        <p:nvSpPr>
          <p:cNvPr id="3" name="Tartalom helye 2"/>
          <p:cNvSpPr>
            <a:spLocks noGrp="1"/>
          </p:cNvSpPr>
          <p:nvPr>
            <p:ph idx="1"/>
          </p:nvPr>
        </p:nvSpPr>
        <p:spPr>
          <a:xfrm>
            <a:off x="457200" y="1882808"/>
            <a:ext cx="8229600" cy="4572000"/>
          </a:xfrm>
        </p:spPr>
        <p:txBody>
          <a:body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a:xfrm>
            <a:off x="4791456" y="6480048"/>
            <a:ext cx="2133600" cy="301752"/>
          </a:xfrm>
        </p:spPr>
        <p:txBody>
          <a:bodyPr/>
          <a:lstStyle/>
          <a:p>
            <a:fld id="{D8C3E863-CF01-4B2A-99B8-4C8C4EC2B9E2}" type="datetimeFigureOut">
              <a:rPr lang="hu-HU" smtClean="0"/>
              <a:pPr/>
              <a:t>2013.11.19.</a:t>
            </a:fld>
            <a:endParaRPr lang="hu-HU"/>
          </a:p>
        </p:txBody>
      </p:sp>
      <p:sp>
        <p:nvSpPr>
          <p:cNvPr id="5" name="Élőláb helye 4"/>
          <p:cNvSpPr>
            <a:spLocks noGrp="1"/>
          </p:cNvSpPr>
          <p:nvPr>
            <p:ph type="ftr" sz="quarter" idx="11"/>
          </p:nvPr>
        </p:nvSpPr>
        <p:spPr>
          <a:xfrm>
            <a:off x="457200" y="6480969"/>
            <a:ext cx="4260056" cy="300831"/>
          </a:xfrm>
        </p:spPr>
        <p:txBody>
          <a:bodyPr/>
          <a:lstStyle/>
          <a:p>
            <a:endParaRPr lang="hu-HU"/>
          </a:p>
        </p:txBody>
      </p:sp>
      <p:sp>
        <p:nvSpPr>
          <p:cNvPr id="6" name="Dia számának helye 5"/>
          <p:cNvSpPr>
            <a:spLocks noGrp="1"/>
          </p:cNvSpPr>
          <p:nvPr>
            <p:ph type="sldNum" sz="quarter" idx="12"/>
          </p:nvPr>
        </p:nvSpPr>
        <p:spPr/>
        <p:txBody>
          <a:bodyPr/>
          <a:lstStyle/>
          <a:p>
            <a:fld id="{A55F10E0-C8B8-44FB-8936-67BB6202DC0C}" type="slidenum">
              <a:rPr lang="hu-HU" smtClean="0"/>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zakaszfejléc">
    <p:bg>
      <p:bgRef idx="1002">
        <a:schemeClr val="bg1"/>
      </p:bgRef>
    </p:bg>
    <p:spTree>
      <p:nvGrpSpPr>
        <p:cNvPr id="1" name=""/>
        <p:cNvGrpSpPr/>
        <p:nvPr/>
      </p:nvGrpSpPr>
      <p:grpSpPr>
        <a:xfrm>
          <a:off x="0" y="0"/>
          <a:ext cx="0" cy="0"/>
          <a:chOff x="0" y="0"/>
          <a:chExt cx="0" cy="0"/>
        </a:xfrm>
      </p:grpSpPr>
      <p:sp>
        <p:nvSpPr>
          <p:cNvPr id="9" name="Derékszögű háromszög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Háromszög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átum helye 3"/>
          <p:cNvSpPr>
            <a:spLocks noGrp="1"/>
          </p:cNvSpPr>
          <p:nvPr>
            <p:ph type="dt" sz="half" idx="10"/>
          </p:nvPr>
        </p:nvSpPr>
        <p:spPr>
          <a:xfrm>
            <a:off x="6955632" y="6477000"/>
            <a:ext cx="2133600" cy="304800"/>
          </a:xfrm>
        </p:spPr>
        <p:txBody>
          <a:bodyPr/>
          <a:lstStyle/>
          <a:p>
            <a:fld id="{D8C3E863-CF01-4B2A-99B8-4C8C4EC2B9E2}" type="datetimeFigureOut">
              <a:rPr lang="hu-HU" smtClean="0"/>
              <a:pPr/>
              <a:t>2013.11.19.</a:t>
            </a:fld>
            <a:endParaRPr lang="hu-HU"/>
          </a:p>
        </p:txBody>
      </p:sp>
      <p:sp>
        <p:nvSpPr>
          <p:cNvPr id="5" name="Élőláb helye 4"/>
          <p:cNvSpPr>
            <a:spLocks noGrp="1"/>
          </p:cNvSpPr>
          <p:nvPr>
            <p:ph type="ftr" sz="quarter" idx="11"/>
          </p:nvPr>
        </p:nvSpPr>
        <p:spPr>
          <a:xfrm>
            <a:off x="2619376" y="6480969"/>
            <a:ext cx="4260056" cy="300831"/>
          </a:xfrm>
        </p:spPr>
        <p:txBody>
          <a:bodyPr/>
          <a:lstStyle/>
          <a:p>
            <a:endParaRPr lang="hu-HU"/>
          </a:p>
        </p:txBody>
      </p:sp>
      <p:sp>
        <p:nvSpPr>
          <p:cNvPr id="6" name="Dia számának helye 5"/>
          <p:cNvSpPr>
            <a:spLocks noGrp="1"/>
          </p:cNvSpPr>
          <p:nvPr>
            <p:ph type="sldNum" sz="quarter" idx="12"/>
          </p:nvPr>
        </p:nvSpPr>
        <p:spPr>
          <a:xfrm>
            <a:off x="8451056" y="809624"/>
            <a:ext cx="502920" cy="300831"/>
          </a:xfrm>
        </p:spPr>
        <p:txBody>
          <a:bodyPr/>
          <a:lstStyle/>
          <a:p>
            <a:fld id="{A55F10E0-C8B8-44FB-8936-67BB6202DC0C}" type="slidenum">
              <a:rPr lang="hu-HU" smtClean="0"/>
              <a:pPr/>
              <a:t>‹#›</a:t>
            </a:fld>
            <a:endParaRPr lang="hu-HU"/>
          </a:p>
        </p:txBody>
      </p:sp>
      <p:cxnSp>
        <p:nvCxnSpPr>
          <p:cNvPr id="11" name="Egyenes összekötő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Egyenes összekötő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Cím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hu-HU" smtClean="0"/>
              <a:t>Mintacím szerkesztése</a:t>
            </a:r>
            <a:endParaRPr kumimoji="0" lang="en-US"/>
          </a:p>
        </p:txBody>
      </p:sp>
      <p:sp>
        <p:nvSpPr>
          <p:cNvPr id="3" name="Szöveg hely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u-HU" smtClean="0"/>
              <a:t>Mintaszöveg szerkesztése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marL="0" algn="l">
              <a:defRPr/>
            </a:lvl1pPr>
          </a:lstStyle>
          <a:p>
            <a:r>
              <a:rPr kumimoji="0" lang="hu-HU" smtClean="0"/>
              <a:t>Mintacím szerkesztése</a:t>
            </a:r>
            <a:endParaRPr kumimoji="0" lang="en-US"/>
          </a:p>
        </p:txBody>
      </p:sp>
      <p:sp>
        <p:nvSpPr>
          <p:cNvPr id="3" name="Tartalom helye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Tartalom helye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a:xfrm>
            <a:off x="4791456" y="6480969"/>
            <a:ext cx="2133600" cy="301752"/>
          </a:xfrm>
        </p:spPr>
        <p:txBody>
          <a:bodyPr/>
          <a:lstStyle/>
          <a:p>
            <a:fld id="{D8C3E863-CF01-4B2A-99B8-4C8C4EC2B9E2}" type="datetimeFigureOut">
              <a:rPr lang="hu-HU" smtClean="0"/>
              <a:pPr/>
              <a:t>2013.11.19.</a:t>
            </a:fld>
            <a:endParaRPr lang="hu-HU"/>
          </a:p>
        </p:txBody>
      </p:sp>
      <p:sp>
        <p:nvSpPr>
          <p:cNvPr id="6" name="Élőláb helye 5"/>
          <p:cNvSpPr>
            <a:spLocks noGrp="1"/>
          </p:cNvSpPr>
          <p:nvPr>
            <p:ph type="ftr" sz="quarter" idx="11"/>
          </p:nvPr>
        </p:nvSpPr>
        <p:spPr>
          <a:xfrm>
            <a:off x="457200" y="6480969"/>
            <a:ext cx="4260056" cy="301752"/>
          </a:xfrm>
        </p:spPr>
        <p:txBody>
          <a:bodyPr/>
          <a:lstStyle/>
          <a:p>
            <a:endParaRPr lang="hu-HU"/>
          </a:p>
        </p:txBody>
      </p:sp>
      <p:sp>
        <p:nvSpPr>
          <p:cNvPr id="7" name="Dia számának helye 6"/>
          <p:cNvSpPr>
            <a:spLocks noGrp="1"/>
          </p:cNvSpPr>
          <p:nvPr>
            <p:ph type="sldNum" sz="quarter" idx="12"/>
          </p:nvPr>
        </p:nvSpPr>
        <p:spPr>
          <a:xfrm>
            <a:off x="7589520" y="6480969"/>
            <a:ext cx="502920" cy="301752"/>
          </a:xfrm>
        </p:spPr>
        <p:txBody>
          <a:bodyPr/>
          <a:lstStyle/>
          <a:p>
            <a:fld id="{A55F10E0-C8B8-44FB-8936-67BB6202DC0C}" type="slidenum">
              <a:rPr lang="hu-HU" smtClean="0"/>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Összehasonlítás">
    <p:bg>
      <p:bgRef idx="1002">
        <a:schemeClr val="bg2"/>
      </p:bgRef>
    </p:bg>
    <p:spTree>
      <p:nvGrpSpPr>
        <p:cNvPr id="1" name=""/>
        <p:cNvGrpSpPr/>
        <p:nvPr/>
      </p:nvGrpSpPr>
      <p:grpSpPr>
        <a:xfrm>
          <a:off x="0" y="0"/>
          <a:ext cx="0" cy="0"/>
          <a:chOff x="0" y="0"/>
          <a:chExt cx="0" cy="0"/>
        </a:xfrm>
      </p:grpSpPr>
      <p:sp>
        <p:nvSpPr>
          <p:cNvPr id="2" name="Cím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hu-HU" smtClean="0"/>
              <a:t>Mintacím szerkesztése</a:t>
            </a:r>
            <a:endParaRPr kumimoji="0" lang="en-US"/>
          </a:p>
        </p:txBody>
      </p:sp>
      <p:sp>
        <p:nvSpPr>
          <p:cNvPr id="3" name="Szöveg hely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hu-HU" smtClean="0"/>
              <a:t>Mintaszöveg szerkesztése</a:t>
            </a:r>
          </a:p>
        </p:txBody>
      </p:sp>
      <p:sp>
        <p:nvSpPr>
          <p:cNvPr id="4" name="Szöveg hely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hu-HU" smtClean="0"/>
              <a:t>Mintaszöveg szerkesztése</a:t>
            </a:r>
          </a:p>
        </p:txBody>
      </p:sp>
      <p:sp>
        <p:nvSpPr>
          <p:cNvPr id="5" name="Tartalom helye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6" name="Tartalom helye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7" name="Dátum helye 6"/>
          <p:cNvSpPr>
            <a:spLocks noGrp="1"/>
          </p:cNvSpPr>
          <p:nvPr>
            <p:ph type="dt" sz="half" idx="10"/>
          </p:nvPr>
        </p:nvSpPr>
        <p:spPr>
          <a:xfrm>
            <a:off x="4791456" y="6480969"/>
            <a:ext cx="2130552" cy="301752"/>
          </a:xfrm>
        </p:spPr>
        <p:txBody>
          <a:bodyPr/>
          <a:lstStyle/>
          <a:p>
            <a:fld id="{D8C3E863-CF01-4B2A-99B8-4C8C4EC2B9E2}" type="datetimeFigureOut">
              <a:rPr lang="hu-HU" smtClean="0"/>
              <a:pPr/>
              <a:t>2013.11.19.</a:t>
            </a:fld>
            <a:endParaRPr lang="hu-HU"/>
          </a:p>
        </p:txBody>
      </p:sp>
      <p:sp>
        <p:nvSpPr>
          <p:cNvPr id="8" name="Élőláb helye 7"/>
          <p:cNvSpPr>
            <a:spLocks noGrp="1"/>
          </p:cNvSpPr>
          <p:nvPr>
            <p:ph type="ftr" sz="quarter" idx="11"/>
          </p:nvPr>
        </p:nvSpPr>
        <p:spPr>
          <a:xfrm>
            <a:off x="457200" y="6480969"/>
            <a:ext cx="4261104" cy="301752"/>
          </a:xfrm>
        </p:spPr>
        <p:txBody>
          <a:bodyPr/>
          <a:lstStyle/>
          <a:p>
            <a:endParaRPr lang="hu-HU"/>
          </a:p>
        </p:txBody>
      </p:sp>
      <p:sp>
        <p:nvSpPr>
          <p:cNvPr id="9" name="Dia számának helye 8"/>
          <p:cNvSpPr>
            <a:spLocks noGrp="1"/>
          </p:cNvSpPr>
          <p:nvPr>
            <p:ph type="sldNum" sz="quarter" idx="12"/>
          </p:nvPr>
        </p:nvSpPr>
        <p:spPr>
          <a:xfrm>
            <a:off x="7589520" y="6483096"/>
            <a:ext cx="502920" cy="301752"/>
          </a:xfrm>
        </p:spPr>
        <p:txBody>
          <a:bodyPr/>
          <a:lstStyle>
            <a:lvl1pPr algn="ctr">
              <a:defRPr/>
            </a:lvl1pPr>
          </a:lstStyle>
          <a:p>
            <a:fld id="{A55F10E0-C8B8-44FB-8936-67BB6202DC0C}" type="slidenum">
              <a:rPr lang="hu-HU" smtClean="0"/>
              <a:pPr/>
              <a:t>‹#›</a:t>
            </a:fld>
            <a:endParaRPr lang="hu-HU"/>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b="0"/>
            </a:lvl1pPr>
          </a:lstStyle>
          <a:p>
            <a:r>
              <a:rPr kumimoji="0" lang="hu-HU" smtClean="0"/>
              <a:t>Mintacím szerkesztése</a:t>
            </a:r>
            <a:endParaRPr kumimoji="0" lang="en-US"/>
          </a:p>
        </p:txBody>
      </p:sp>
      <p:sp>
        <p:nvSpPr>
          <p:cNvPr id="3" name="Dátum helye 2"/>
          <p:cNvSpPr>
            <a:spLocks noGrp="1"/>
          </p:cNvSpPr>
          <p:nvPr>
            <p:ph type="dt" sz="half" idx="10"/>
          </p:nvPr>
        </p:nvSpPr>
        <p:spPr/>
        <p:txBody>
          <a:bodyPr/>
          <a:lstStyle/>
          <a:p>
            <a:fld id="{D8C3E863-CF01-4B2A-99B8-4C8C4EC2B9E2}" type="datetimeFigureOut">
              <a:rPr lang="hu-HU" smtClean="0"/>
              <a:pPr/>
              <a:t>2013.11.19.</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A55F10E0-C8B8-44FB-8936-67BB6202DC0C}" type="slidenum">
              <a:rPr lang="hu-HU" smtClean="0"/>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a:xfrm>
            <a:off x="4791456" y="6480969"/>
            <a:ext cx="2133600" cy="301752"/>
          </a:xfrm>
        </p:spPr>
        <p:txBody>
          <a:bodyPr/>
          <a:lstStyle/>
          <a:p>
            <a:fld id="{D8C3E863-CF01-4B2A-99B8-4C8C4EC2B9E2}" type="datetimeFigureOut">
              <a:rPr lang="hu-HU" smtClean="0"/>
              <a:pPr/>
              <a:t>2013.11.19.</a:t>
            </a:fld>
            <a:endParaRPr lang="hu-HU"/>
          </a:p>
        </p:txBody>
      </p:sp>
      <p:sp>
        <p:nvSpPr>
          <p:cNvPr id="3" name="Élőláb helye 2"/>
          <p:cNvSpPr>
            <a:spLocks noGrp="1"/>
          </p:cNvSpPr>
          <p:nvPr>
            <p:ph type="ftr" sz="quarter" idx="11"/>
          </p:nvPr>
        </p:nvSpPr>
        <p:spPr>
          <a:xfrm>
            <a:off x="457200" y="6481890"/>
            <a:ext cx="4260056" cy="300831"/>
          </a:xfrm>
        </p:spPr>
        <p:txBody>
          <a:bodyPr/>
          <a:lstStyle/>
          <a:p>
            <a:endParaRPr lang="hu-HU"/>
          </a:p>
        </p:txBody>
      </p:sp>
      <p:sp>
        <p:nvSpPr>
          <p:cNvPr id="4" name="Dia számának helye 3"/>
          <p:cNvSpPr>
            <a:spLocks noGrp="1"/>
          </p:cNvSpPr>
          <p:nvPr>
            <p:ph type="sldNum" sz="quarter" idx="12"/>
          </p:nvPr>
        </p:nvSpPr>
        <p:spPr>
          <a:xfrm>
            <a:off x="7589520" y="6480969"/>
            <a:ext cx="502920" cy="301752"/>
          </a:xfrm>
        </p:spPr>
        <p:txBody>
          <a:bodyPr/>
          <a:lstStyle/>
          <a:p>
            <a:fld id="{A55F10E0-C8B8-44FB-8936-67BB6202DC0C}" type="slidenum">
              <a:rPr lang="hu-HU" smtClean="0"/>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Tartalomrész képaláírással">
    <p:bg>
      <p:bgRef idx="1002">
        <a:schemeClr val="bg2"/>
      </p:bgRef>
    </p:bg>
    <p:spTree>
      <p:nvGrpSpPr>
        <p:cNvPr id="1" name=""/>
        <p:cNvGrpSpPr/>
        <p:nvPr/>
      </p:nvGrpSpPr>
      <p:grpSpPr>
        <a:xfrm>
          <a:off x="0" y="0"/>
          <a:ext cx="0" cy="0"/>
          <a:chOff x="0" y="0"/>
          <a:chExt cx="0" cy="0"/>
        </a:xfrm>
      </p:grpSpPr>
      <p:sp>
        <p:nvSpPr>
          <p:cNvPr id="2" name="Cím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hu-HU" smtClean="0"/>
              <a:t>Mintacím szerkesztése</a:t>
            </a:r>
            <a:endParaRPr kumimoji="0" lang="en-US"/>
          </a:p>
        </p:txBody>
      </p:sp>
      <p:sp>
        <p:nvSpPr>
          <p:cNvPr id="3" name="Szöveg hely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hu-HU" smtClean="0"/>
              <a:t>Mintaszöveg szerkesztése</a:t>
            </a:r>
          </a:p>
        </p:txBody>
      </p:sp>
      <p:sp>
        <p:nvSpPr>
          <p:cNvPr id="4" name="Tartalom helye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a:xfrm>
            <a:off x="6278976" y="6556248"/>
            <a:ext cx="2133600" cy="301752"/>
          </a:xfrm>
        </p:spPr>
        <p:txBody>
          <a:bodyPr/>
          <a:lstStyle>
            <a:lvl1pPr>
              <a:defRPr sz="900"/>
            </a:lvl1pPr>
          </a:lstStyle>
          <a:p>
            <a:fld id="{D8C3E863-CF01-4B2A-99B8-4C8C4EC2B9E2}" type="datetimeFigureOut">
              <a:rPr lang="hu-HU" smtClean="0"/>
              <a:pPr/>
              <a:t>2013.11.19.</a:t>
            </a:fld>
            <a:endParaRPr lang="hu-HU"/>
          </a:p>
        </p:txBody>
      </p:sp>
      <p:sp>
        <p:nvSpPr>
          <p:cNvPr id="6" name="Élőláb helye 5"/>
          <p:cNvSpPr>
            <a:spLocks noGrp="1"/>
          </p:cNvSpPr>
          <p:nvPr>
            <p:ph type="ftr" sz="quarter" idx="11"/>
          </p:nvPr>
        </p:nvSpPr>
        <p:spPr>
          <a:xfrm>
            <a:off x="1135856" y="6556248"/>
            <a:ext cx="5143120" cy="301752"/>
          </a:xfrm>
        </p:spPr>
        <p:txBody>
          <a:bodyPr/>
          <a:lstStyle>
            <a:lvl1pPr>
              <a:defRPr sz="900"/>
            </a:lvl1pPr>
          </a:lstStyle>
          <a:p>
            <a:endParaRPr lang="hu-HU"/>
          </a:p>
        </p:txBody>
      </p:sp>
      <p:sp>
        <p:nvSpPr>
          <p:cNvPr id="7" name="Dia számának helye 6"/>
          <p:cNvSpPr>
            <a:spLocks noGrp="1"/>
          </p:cNvSpPr>
          <p:nvPr>
            <p:ph type="sldNum" sz="quarter" idx="12"/>
          </p:nvPr>
        </p:nvSpPr>
        <p:spPr>
          <a:xfrm>
            <a:off x="8410576" y="6556248"/>
            <a:ext cx="502920" cy="301752"/>
          </a:xfrm>
        </p:spPr>
        <p:txBody>
          <a:bodyPr/>
          <a:lstStyle>
            <a:lvl1pPr>
              <a:defRPr sz="900"/>
            </a:lvl1pPr>
          </a:lstStyle>
          <a:p>
            <a:fld id="{A55F10E0-C8B8-44FB-8936-67BB6202DC0C}" type="slidenum">
              <a:rPr lang="hu-HU" smtClean="0"/>
              <a:pPr/>
              <a:t>‹#›</a:t>
            </a:fld>
            <a:endParaRPr lang="hu-H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bg>
      <p:bgRef idx="1002">
        <a:schemeClr val="bg1"/>
      </p:bgRef>
    </p:bg>
    <p:spTree>
      <p:nvGrpSpPr>
        <p:cNvPr id="1" name=""/>
        <p:cNvGrpSpPr/>
        <p:nvPr/>
      </p:nvGrpSpPr>
      <p:grpSpPr>
        <a:xfrm>
          <a:off x="0" y="0"/>
          <a:ext cx="0" cy="0"/>
          <a:chOff x="0" y="0"/>
          <a:chExt cx="0" cy="0"/>
        </a:xfrm>
      </p:grpSpPr>
      <p:sp>
        <p:nvSpPr>
          <p:cNvPr id="2" name="Cím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hu-HU" smtClean="0"/>
              <a:t>Mintacím szerkesztése</a:t>
            </a:r>
            <a:endParaRPr kumimoji="0" lang="en-US"/>
          </a:p>
        </p:txBody>
      </p:sp>
      <p:sp>
        <p:nvSpPr>
          <p:cNvPr id="3" name="Kép hely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hu-HU" smtClean="0"/>
              <a:t>Kép beszúrásához kattintson az ikonra</a:t>
            </a:r>
            <a:endParaRPr kumimoji="0" lang="en-US" dirty="0"/>
          </a:p>
        </p:txBody>
      </p:sp>
      <p:sp>
        <p:nvSpPr>
          <p:cNvPr id="4" name="Szöveg hely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hu-HU" smtClean="0"/>
              <a:t>Mintaszöveg szerkesztése</a:t>
            </a:r>
          </a:p>
        </p:txBody>
      </p:sp>
      <p:sp>
        <p:nvSpPr>
          <p:cNvPr id="5" name="Dátum helye 4"/>
          <p:cNvSpPr>
            <a:spLocks noGrp="1"/>
          </p:cNvSpPr>
          <p:nvPr>
            <p:ph type="dt" sz="half" idx="10"/>
          </p:nvPr>
        </p:nvSpPr>
        <p:spPr>
          <a:xfrm>
            <a:off x="6108192" y="6556248"/>
            <a:ext cx="2103120" cy="301752"/>
          </a:xfrm>
        </p:spPr>
        <p:txBody>
          <a:bodyPr/>
          <a:lstStyle>
            <a:lvl1pPr>
              <a:defRPr sz="900"/>
            </a:lvl1pPr>
          </a:lstStyle>
          <a:p>
            <a:fld id="{D8C3E863-CF01-4B2A-99B8-4C8C4EC2B9E2}" type="datetimeFigureOut">
              <a:rPr lang="hu-HU" smtClean="0"/>
              <a:pPr/>
              <a:t>2013.11.19.</a:t>
            </a:fld>
            <a:endParaRPr lang="hu-HU"/>
          </a:p>
        </p:txBody>
      </p:sp>
      <p:sp>
        <p:nvSpPr>
          <p:cNvPr id="6" name="Élőláb helye 5"/>
          <p:cNvSpPr>
            <a:spLocks noGrp="1"/>
          </p:cNvSpPr>
          <p:nvPr>
            <p:ph type="ftr" sz="quarter" idx="11"/>
          </p:nvPr>
        </p:nvSpPr>
        <p:spPr>
          <a:xfrm>
            <a:off x="1170432" y="6557169"/>
            <a:ext cx="4948072" cy="301752"/>
          </a:xfrm>
        </p:spPr>
        <p:txBody>
          <a:bodyPr/>
          <a:lstStyle>
            <a:lvl1pPr>
              <a:defRPr sz="900"/>
            </a:lvl1pPr>
          </a:lstStyle>
          <a:p>
            <a:endParaRPr lang="hu-HU"/>
          </a:p>
        </p:txBody>
      </p:sp>
      <p:sp>
        <p:nvSpPr>
          <p:cNvPr id="7" name="Dia számának helye 6"/>
          <p:cNvSpPr>
            <a:spLocks noGrp="1"/>
          </p:cNvSpPr>
          <p:nvPr>
            <p:ph type="sldNum" sz="quarter" idx="12"/>
          </p:nvPr>
        </p:nvSpPr>
        <p:spPr>
          <a:xfrm>
            <a:off x="8217192" y="6556248"/>
            <a:ext cx="365760" cy="301752"/>
          </a:xfrm>
        </p:spPr>
        <p:txBody>
          <a:bodyPr/>
          <a:lstStyle>
            <a:lvl1pPr algn="ctr">
              <a:defRPr sz="900"/>
            </a:lvl1pPr>
          </a:lstStyle>
          <a:p>
            <a:fld id="{A55F10E0-C8B8-44FB-8936-67BB6202DC0C}" type="slidenum">
              <a:rPr lang="hu-HU" smtClean="0"/>
              <a:pPr/>
              <a:t>‹#›</a:t>
            </a:fld>
            <a:endParaRPr lang="hu-H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Derékszögű háromszög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Egyenes összekötő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Egyenes összekötő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Cím helye 21"/>
          <p:cNvSpPr>
            <a:spLocks noGrp="1"/>
          </p:cNvSpPr>
          <p:nvPr>
            <p:ph type="title"/>
          </p:nvPr>
        </p:nvSpPr>
        <p:spPr>
          <a:xfrm>
            <a:off x="457200" y="267494"/>
            <a:ext cx="8229600" cy="1399032"/>
          </a:xfrm>
          <a:prstGeom prst="rect">
            <a:avLst/>
          </a:prstGeom>
        </p:spPr>
        <p:txBody>
          <a:bodyPr vert="horz" anchor="ctr">
            <a:normAutofit/>
          </a:bodyPr>
          <a:lstStyle/>
          <a:p>
            <a:r>
              <a:rPr kumimoji="0" lang="hu-HU" smtClean="0"/>
              <a:t>Mintacím szerkesztése</a:t>
            </a:r>
            <a:endParaRPr kumimoji="0" lang="en-US"/>
          </a:p>
        </p:txBody>
      </p:sp>
      <p:sp>
        <p:nvSpPr>
          <p:cNvPr id="13" name="Szöveg hely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hu-HU" smtClean="0"/>
              <a:t>Mintaszöveg szerkesztése</a:t>
            </a:r>
          </a:p>
          <a:p>
            <a:pPr lvl="1" eaLnBrk="1" latinLnBrk="0" hangingPunct="1"/>
            <a:r>
              <a:rPr kumimoji="0" lang="hu-HU" smtClean="0"/>
              <a:t>Második szint</a:t>
            </a:r>
          </a:p>
          <a:p>
            <a:pPr lvl="2" eaLnBrk="1" latinLnBrk="0" hangingPunct="1"/>
            <a:r>
              <a:rPr kumimoji="0" lang="hu-HU" smtClean="0"/>
              <a:t>Harmadik szint</a:t>
            </a:r>
          </a:p>
          <a:p>
            <a:pPr lvl="3" eaLnBrk="1" latinLnBrk="0" hangingPunct="1"/>
            <a:r>
              <a:rPr kumimoji="0" lang="hu-HU" smtClean="0"/>
              <a:t>Negyedik szint</a:t>
            </a:r>
          </a:p>
          <a:p>
            <a:pPr lvl="4" eaLnBrk="1" latinLnBrk="0" hangingPunct="1"/>
            <a:r>
              <a:rPr kumimoji="0" lang="hu-HU" smtClean="0"/>
              <a:t>Ötödik szint</a:t>
            </a:r>
            <a:endParaRPr kumimoji="0" lang="en-US"/>
          </a:p>
        </p:txBody>
      </p:sp>
      <p:sp>
        <p:nvSpPr>
          <p:cNvPr id="14" name="Dátum hely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8C3E863-CF01-4B2A-99B8-4C8C4EC2B9E2}" type="datetimeFigureOut">
              <a:rPr lang="hu-HU" smtClean="0"/>
              <a:pPr/>
              <a:t>2013.11.19.</a:t>
            </a:fld>
            <a:endParaRPr lang="hu-HU"/>
          </a:p>
        </p:txBody>
      </p:sp>
      <p:sp>
        <p:nvSpPr>
          <p:cNvPr id="3" name="Élőláb hely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hu-HU"/>
          </a:p>
        </p:txBody>
      </p:sp>
      <p:sp>
        <p:nvSpPr>
          <p:cNvPr id="23" name="Dia számának hely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A55F10E0-C8B8-44FB-8936-67BB6202DC0C}" type="slidenum">
              <a:rPr lang="hu-HU" smtClean="0"/>
              <a:pPr/>
              <a:t>‹#›</a:t>
            </a:fld>
            <a:endParaRPr lang="hu-H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normAutofit fontScale="90000"/>
          </a:bodyPr>
          <a:lstStyle/>
          <a:p>
            <a:r>
              <a:rPr lang="hu-HU" b="1" dirty="0" smtClean="0"/>
              <a:t>NOVEMBER</a:t>
            </a:r>
            <a:br>
              <a:rPr lang="hu-HU" b="1" dirty="0" smtClean="0"/>
            </a:br>
            <a:r>
              <a:rPr lang="hu-HU" b="1" dirty="0" smtClean="0"/>
              <a:t>A nemzetközi drogellenes hónap</a:t>
            </a:r>
            <a:endParaRPr lang="hu-HU" b="1" dirty="0"/>
          </a:p>
        </p:txBody>
      </p:sp>
      <p:sp>
        <p:nvSpPr>
          <p:cNvPr id="3" name="Alcím 2"/>
          <p:cNvSpPr>
            <a:spLocks noGrp="1"/>
          </p:cNvSpPr>
          <p:nvPr>
            <p:ph type="subTitle" idx="1"/>
          </p:nvPr>
        </p:nvSpPr>
        <p:spPr/>
        <p:txBody>
          <a:bodyPr/>
          <a:lstStyle/>
          <a:p>
            <a:r>
              <a:rPr lang="hu-HU" b="1" i="1" dirty="0" smtClean="0"/>
              <a:t>Drogok, tünetek, szülői tanácsok</a:t>
            </a:r>
            <a:endParaRPr lang="hu-HU" b="1"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smtClean="0"/>
              <a:t>Hogyan veheti észre a szülő?</a:t>
            </a:r>
            <a:r>
              <a:rPr lang="hu-HU" dirty="0" smtClean="0"/>
              <a:t/>
            </a:r>
            <a:br>
              <a:rPr lang="hu-HU" dirty="0" smtClean="0"/>
            </a:br>
            <a:endParaRPr lang="hu-HU" dirty="0"/>
          </a:p>
        </p:txBody>
      </p:sp>
      <p:sp>
        <p:nvSpPr>
          <p:cNvPr id="3" name="Tartalom helye 2"/>
          <p:cNvSpPr>
            <a:spLocks noGrp="1"/>
          </p:cNvSpPr>
          <p:nvPr>
            <p:ph idx="1"/>
          </p:nvPr>
        </p:nvSpPr>
        <p:spPr/>
        <p:txBody>
          <a:bodyPr>
            <a:normAutofit fontScale="92500" lnSpcReduction="20000"/>
          </a:bodyPr>
          <a:lstStyle/>
          <a:p>
            <a:r>
              <a:rPr lang="hu-HU" dirty="0" smtClean="0"/>
              <a:t>Amikor a fiatal üveges szemekkel megy haza a buliból, </a:t>
            </a:r>
            <a:r>
              <a:rPr lang="hu-HU" dirty="0" err="1" smtClean="0"/>
              <a:t>mégsincs</a:t>
            </a:r>
            <a:r>
              <a:rPr lang="hu-HU" dirty="0" smtClean="0"/>
              <a:t> alkohol szaga, majd később </a:t>
            </a:r>
            <a:r>
              <a:rPr lang="hu-HU" dirty="0" err="1" smtClean="0"/>
              <a:t>hétközben</a:t>
            </a:r>
            <a:r>
              <a:rPr lang="hu-HU" dirty="0" smtClean="0"/>
              <a:t> is ilyen állapotban tér haza, akkor már megalapozott a gyanú. A drogfogyasztók </a:t>
            </a:r>
            <a:r>
              <a:rPr lang="hu-HU" dirty="0" err="1" smtClean="0"/>
              <a:t>kíváló</a:t>
            </a:r>
            <a:r>
              <a:rPr lang="hu-HU" dirty="0" smtClean="0"/>
              <a:t> hazudozók, ezért az első hónapokban feltűnés nélkül a szülők orra alatt is drogozhatnak anélkül, hogy a gyanútlan felnőttek rájönnének. Általában nagy szájúak, tiszteletlenek, feltűnési viszketegségük van, mindenkit hülyének néznek, sok pénzt költenek és ha kell lopnak is. </a:t>
            </a:r>
            <a:endParaRPr lang="hu-H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smtClean="0"/>
              <a:t>A drogos fiatal képe</a:t>
            </a:r>
            <a:endParaRPr lang="hu-HU" dirty="0"/>
          </a:p>
        </p:txBody>
      </p:sp>
      <p:sp>
        <p:nvSpPr>
          <p:cNvPr id="3" name="Tartalom helye 2"/>
          <p:cNvSpPr>
            <a:spLocks noGrp="1"/>
          </p:cNvSpPr>
          <p:nvPr>
            <p:ph idx="1"/>
          </p:nvPr>
        </p:nvSpPr>
        <p:spPr/>
        <p:txBody>
          <a:bodyPr>
            <a:normAutofit lnSpcReduction="10000"/>
          </a:bodyPr>
          <a:lstStyle/>
          <a:p>
            <a:r>
              <a:rPr lang="hu-HU" dirty="0" smtClean="0"/>
              <a:t>A társainál nagymenőbbnek hiszi magát, kívülről egy magabiztos ember benyomását kelti, mindenben van tapasztalata, így akar állandóan a figyelem középpontjába kerülni, amit otthon gyerekkorában nem kapott meg. Ingatag kapcsolatai vannak, a szex azonnal beteljesedik nála, egymás után váltja a csajokat/pasikat. </a:t>
            </a:r>
            <a:br>
              <a:rPr lang="hu-HU" dirty="0" smtClean="0"/>
            </a:br>
            <a:endParaRPr lang="hu-H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smtClean="0"/>
              <a:t>A drogos fiatal képe</a:t>
            </a:r>
            <a:endParaRPr lang="hu-HU" dirty="0"/>
          </a:p>
        </p:txBody>
      </p:sp>
      <p:sp>
        <p:nvSpPr>
          <p:cNvPr id="3" name="Tartalom helye 2"/>
          <p:cNvSpPr>
            <a:spLocks noGrp="1"/>
          </p:cNvSpPr>
          <p:nvPr>
            <p:ph idx="1"/>
          </p:nvPr>
        </p:nvSpPr>
        <p:spPr/>
        <p:txBody>
          <a:bodyPr>
            <a:normAutofit/>
          </a:bodyPr>
          <a:lstStyle/>
          <a:p>
            <a:r>
              <a:rPr lang="hu-HU" dirty="0" smtClean="0"/>
              <a:t>Rossz esetben elkezd kereskedni a drogokkal. Előbb-utóbb lebukik mert bajba kerül, lop, hazudik, megszökik és a szülők azon kapják magukat, hogy eddig teljesen félre voltak vezetve és azt se tudják mi tévők legyenek. </a:t>
            </a:r>
            <a:endParaRPr lang="hu-H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smtClean="0"/>
              <a:t>A barátok befolyása</a:t>
            </a:r>
            <a:r>
              <a:rPr lang="hu-HU" dirty="0" smtClean="0"/>
              <a:t/>
            </a:r>
            <a:br>
              <a:rPr lang="hu-HU" dirty="0" smtClean="0"/>
            </a:br>
            <a:endParaRPr lang="hu-HU" dirty="0"/>
          </a:p>
        </p:txBody>
      </p:sp>
      <p:sp>
        <p:nvSpPr>
          <p:cNvPr id="3" name="Tartalom helye 2"/>
          <p:cNvSpPr>
            <a:spLocks noGrp="1"/>
          </p:cNvSpPr>
          <p:nvPr>
            <p:ph idx="1"/>
          </p:nvPr>
        </p:nvSpPr>
        <p:spPr/>
        <p:txBody>
          <a:bodyPr/>
          <a:lstStyle/>
          <a:p>
            <a:r>
              <a:rPr lang="hu-HU" dirty="0" smtClean="0"/>
              <a:t>Fiatal korban (általában 15-18) a barátok nagy befolyással vannak a tinikre. Ha a fiatal egészséges önbizalommal és önértékeléssel bír, akkor a baráti kör nem tudja droghasználatra bírni. Mivel azonban kevés ebben a korban az egészséges önbizalommal bíró fiatal, a kortárscsoport könnyen alternatívát tud nyújtani a gondok ellen. </a:t>
            </a:r>
            <a:endParaRPr lang="hu-H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smtClean="0"/>
              <a:t>Mit tehet a szülő?</a:t>
            </a:r>
            <a:r>
              <a:rPr lang="hu-HU" dirty="0" smtClean="0"/>
              <a:t/>
            </a:r>
            <a:br>
              <a:rPr lang="hu-HU" dirty="0" smtClean="0"/>
            </a:br>
            <a:endParaRPr lang="hu-HU" dirty="0"/>
          </a:p>
        </p:txBody>
      </p:sp>
      <p:sp>
        <p:nvSpPr>
          <p:cNvPr id="3" name="Tartalom helye 2"/>
          <p:cNvSpPr>
            <a:spLocks noGrp="1"/>
          </p:cNvSpPr>
          <p:nvPr>
            <p:ph idx="1"/>
          </p:nvPr>
        </p:nvSpPr>
        <p:spPr/>
        <p:txBody>
          <a:bodyPr>
            <a:normAutofit fontScale="92500" lnSpcReduction="20000"/>
          </a:bodyPr>
          <a:lstStyle/>
          <a:p>
            <a:r>
              <a:rPr lang="hu-HU" dirty="0" smtClean="0"/>
              <a:t>A szülők a gyermekek példaképei, kisgyerekkorban olyanná szeretnének válni, mint ők. Ha hazugságot, átverést látnak a családban ők is kipróbálják. Ha nem voltak mély beszélgetések a családban, a gyerek elkezdi barátaiban megtalálni a támaszt, amit otthon nem kapott meg. De mit tehet jelen helyzetben a szülő? A neveléshez, pofonokhoz már késő. Egy higgadt beszélgetés után a családnak (gyerek és szülők) pszichológushoz és segítőcsoportokhoz kell fordulnia.</a:t>
            </a:r>
            <a:endParaRPr lang="hu-H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smtClean="0"/>
              <a:t>Tanácsok szülőknek:</a:t>
            </a:r>
            <a:r>
              <a:rPr lang="hu-HU" dirty="0" smtClean="0"/>
              <a:t/>
            </a:r>
            <a:br>
              <a:rPr lang="hu-HU" dirty="0" smtClean="0"/>
            </a:br>
            <a:endParaRPr lang="hu-HU" dirty="0"/>
          </a:p>
        </p:txBody>
      </p:sp>
      <p:sp>
        <p:nvSpPr>
          <p:cNvPr id="3" name="Tartalom helye 2"/>
          <p:cNvSpPr>
            <a:spLocks noGrp="1"/>
          </p:cNvSpPr>
          <p:nvPr>
            <p:ph idx="1"/>
          </p:nvPr>
        </p:nvSpPr>
        <p:spPr/>
        <p:txBody>
          <a:bodyPr>
            <a:normAutofit fontScale="77500" lnSpcReduction="20000"/>
          </a:bodyPr>
          <a:lstStyle/>
          <a:p>
            <a:r>
              <a:rPr lang="hu-HU" dirty="0" smtClean="0"/>
              <a:t>A </a:t>
            </a:r>
            <a:r>
              <a:rPr lang="hu-HU" dirty="0" smtClean="0"/>
              <a:t>szülőnek szeretettel, elfogadással, toleranciával kell bánnia gyermekével, mert csak az a fiatal tudja elfogadni a normális életet, akit elfogadnak és szeretnek.</a:t>
            </a:r>
          </a:p>
          <a:p>
            <a:r>
              <a:rPr lang="hu-HU" dirty="0" smtClean="0"/>
              <a:t>Soha </a:t>
            </a:r>
            <a:r>
              <a:rPr lang="hu-HU" dirty="0" smtClean="0"/>
              <a:t>ne tégy szemrehányást, mint például "nincs akaraterőd", "nézd meg mit tettél velünk", "semmire nem vagy képes", "normális vagy te?", "hogy tudok megbízni még valaha benned?". Ezzel a drogfogyasztóban súlyosbítjuk a depresszió, szociális szorongás tüneteit, még ha nem is mutatja, higgyük el, ezt érzi. Azzal, hogy akaraterejétől fosztjuk meg, támogatjuk öngyilkossági motivációját és a további drogba való menekülést.</a:t>
            </a:r>
            <a:endParaRPr lang="hu-H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smtClean="0"/>
              <a:t>Tanácsok szülőknek:</a:t>
            </a:r>
            <a:endParaRPr lang="hu-HU" dirty="0"/>
          </a:p>
        </p:txBody>
      </p:sp>
      <p:sp>
        <p:nvSpPr>
          <p:cNvPr id="3" name="Tartalom helye 2"/>
          <p:cNvSpPr>
            <a:spLocks noGrp="1"/>
          </p:cNvSpPr>
          <p:nvPr>
            <p:ph idx="1"/>
          </p:nvPr>
        </p:nvSpPr>
        <p:spPr/>
        <p:txBody>
          <a:bodyPr>
            <a:normAutofit fontScale="77500" lnSpcReduction="20000"/>
          </a:bodyPr>
          <a:lstStyle/>
          <a:p>
            <a:r>
              <a:rPr lang="hu-HU" dirty="0" smtClean="0"/>
              <a:t>Nem </a:t>
            </a:r>
            <a:r>
              <a:rPr lang="hu-HU" dirty="0" smtClean="0"/>
              <a:t>lehet gyors sikereket elérni. A szülőknek ki kell tűzniük nagy közös célokat, mint közös kirándulás, ingatlan vásárlása/felújítása, nagyobb munka elvégzése, amelybe őt is bevonják és osztoznak vele a sikerekben. Fontos </a:t>
            </a:r>
            <a:r>
              <a:rPr lang="hu-HU" dirty="0" err="1" smtClean="0"/>
              <a:t>felősségteljes</a:t>
            </a:r>
            <a:r>
              <a:rPr lang="hu-HU" dirty="0" smtClean="0"/>
              <a:t> feladatot rábízni, hogy sikerélménye lehessen, értékesnek érezhesse magát. Ha sikertelenül végez is el kisebb feladatokat, ne szidjuk, inkább bátorítsuk és toleráljuk őt.</a:t>
            </a:r>
          </a:p>
          <a:p>
            <a:r>
              <a:rPr lang="hu-HU" dirty="0" smtClean="0"/>
              <a:t>Keressünk </a:t>
            </a:r>
            <a:r>
              <a:rPr lang="hu-HU" dirty="0" smtClean="0"/>
              <a:t>fel drogügyekben jártas pszichiátert/pszichológust és rendszeresen konzultáljunk vele. Ne adjuk fel, ez egy sok éves folyamat, sok kitartás és odafigyelés szükséges, hisz a lelkét kell meggyógyítanunk.</a:t>
            </a:r>
          </a:p>
          <a:p>
            <a:endParaRPr lang="hu-H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28596" y="-1000156"/>
            <a:ext cx="8615394" cy="3275050"/>
          </a:xfrm>
        </p:spPr>
        <p:txBody>
          <a:bodyPr>
            <a:normAutofit/>
          </a:bodyPr>
          <a:lstStyle/>
          <a:p>
            <a:r>
              <a:rPr lang="hu-HU" dirty="0"/>
              <a:t/>
            </a:r>
            <a:br>
              <a:rPr lang="hu-HU" dirty="0"/>
            </a:br>
            <a:endParaRPr lang="hu-HU" dirty="0"/>
          </a:p>
        </p:txBody>
      </p:sp>
      <p:sp>
        <p:nvSpPr>
          <p:cNvPr id="3" name="Tartalom helye 2"/>
          <p:cNvSpPr>
            <a:spLocks noGrp="1"/>
          </p:cNvSpPr>
          <p:nvPr>
            <p:ph idx="1"/>
          </p:nvPr>
        </p:nvSpPr>
        <p:spPr>
          <a:xfrm>
            <a:off x="457200" y="1571612"/>
            <a:ext cx="4186238" cy="4554551"/>
          </a:xfrm>
        </p:spPr>
        <p:txBody>
          <a:bodyPr>
            <a:normAutofit fontScale="92500" lnSpcReduction="20000"/>
          </a:bodyPr>
          <a:lstStyle/>
          <a:p>
            <a:r>
              <a:rPr lang="hu-HU" dirty="0" smtClean="0"/>
              <a:t>A </a:t>
            </a:r>
            <a:r>
              <a:rPr lang="hu-HU" dirty="0" smtClean="0"/>
              <a:t>szülők,az </a:t>
            </a:r>
            <a:r>
              <a:rPr lang="hu-HU" dirty="0" smtClean="0"/>
              <a:t>iskola </a:t>
            </a:r>
            <a:r>
              <a:rPr lang="hu-HU" dirty="0" smtClean="0"/>
              <a:t>és az egészségügyi dolgozók felelőssége </a:t>
            </a:r>
            <a:r>
              <a:rPr lang="hu-HU" dirty="0" smtClean="0"/>
              <a:t>időben ismertetni a gyerekekkel (még 12-13 éves kor előtt) az egyes anyagokat, hatásukat, életre szóló káros következményeiket.</a:t>
            </a:r>
            <a:br>
              <a:rPr lang="hu-HU" dirty="0" smtClean="0"/>
            </a:br>
            <a:endParaRPr lang="hu-HU" dirty="0"/>
          </a:p>
        </p:txBody>
      </p:sp>
      <p:pic>
        <p:nvPicPr>
          <p:cNvPr id="1026" name="irc_mi" descr="drog_02"/>
          <p:cNvPicPr>
            <a:picLocks noChangeAspect="1" noChangeArrowheads="1"/>
          </p:cNvPicPr>
          <p:nvPr/>
        </p:nvPicPr>
        <p:blipFill>
          <a:blip r:embed="rId2"/>
          <a:srcRect/>
          <a:stretch>
            <a:fillRect/>
          </a:stretch>
        </p:blipFill>
        <p:spPr bwMode="auto">
          <a:xfrm>
            <a:off x="4786314" y="1643050"/>
            <a:ext cx="4000528" cy="392909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500034" y="0"/>
            <a:ext cx="8186766" cy="1571612"/>
          </a:xfrm>
        </p:spPr>
        <p:txBody>
          <a:bodyPr>
            <a:normAutofit/>
          </a:bodyPr>
          <a:lstStyle/>
          <a:p>
            <a:r>
              <a:rPr lang="hu-HU" sz="3200" b="1" dirty="0"/>
              <a:t>Legelterjedtebb drogok </a:t>
            </a:r>
            <a:r>
              <a:rPr lang="hu-HU" sz="3200" dirty="0"/>
              <a:t/>
            </a:r>
            <a:br>
              <a:rPr lang="hu-HU" sz="3200" dirty="0"/>
            </a:br>
            <a:r>
              <a:rPr lang="hu-HU" sz="3200" b="1" dirty="0"/>
              <a:t>Marihuána, cannabis, hasis (kender, </a:t>
            </a:r>
            <a:r>
              <a:rPr lang="hu-HU" sz="3200" b="1" dirty="0" err="1"/>
              <a:t>dzsoint</a:t>
            </a:r>
            <a:r>
              <a:rPr lang="hu-HU" sz="3200" b="1" dirty="0"/>
              <a:t>, fű, </a:t>
            </a:r>
            <a:r>
              <a:rPr lang="hu-HU" sz="3200" b="1" dirty="0" err="1"/>
              <a:t>rakesz</a:t>
            </a:r>
            <a:r>
              <a:rPr lang="hu-HU" sz="3200" b="1" dirty="0"/>
              <a:t>, zöld)</a:t>
            </a:r>
            <a:endParaRPr lang="hu-HU" sz="3200" dirty="0"/>
          </a:p>
        </p:txBody>
      </p:sp>
      <p:sp>
        <p:nvSpPr>
          <p:cNvPr id="3" name="Tartalom helye 2"/>
          <p:cNvSpPr>
            <a:spLocks noGrp="1"/>
          </p:cNvSpPr>
          <p:nvPr>
            <p:ph idx="1"/>
          </p:nvPr>
        </p:nvSpPr>
        <p:spPr>
          <a:xfrm>
            <a:off x="142844" y="1857364"/>
            <a:ext cx="5715040" cy="4597444"/>
          </a:xfrm>
        </p:spPr>
        <p:txBody>
          <a:bodyPr>
            <a:normAutofit fontScale="85000" lnSpcReduction="20000"/>
          </a:bodyPr>
          <a:lstStyle/>
          <a:p>
            <a:r>
              <a:rPr lang="hu-HU" dirty="0"/>
              <a:t>A listát kezdjük a legelterjedtebb drogfajtával, a füves cigivel, amely 5-ször több rákkeltő anyagot tartalmaz, mint a cigaretta. Tönkreteszi az immunrendszert, tanulási nehézségeket, álmosságot, átmeneti nemzőképtelenséget okoz, zavarja a menstruációs ciklust. Terhes nők esetében koraszülést okoz, a születendő gyerek IQ-ja 30-40-el kevesebb, mint az átlag gyerekeknek.</a:t>
            </a:r>
          </a:p>
        </p:txBody>
      </p:sp>
      <p:pic>
        <p:nvPicPr>
          <p:cNvPr id="2051" name="irc_mi" descr="drog"/>
          <p:cNvPicPr>
            <a:picLocks noChangeAspect="1" noChangeArrowheads="1"/>
          </p:cNvPicPr>
          <p:nvPr/>
        </p:nvPicPr>
        <p:blipFill>
          <a:blip r:embed="rId2"/>
          <a:srcRect/>
          <a:stretch>
            <a:fillRect/>
          </a:stretch>
        </p:blipFill>
        <p:spPr bwMode="auto">
          <a:xfrm>
            <a:off x="6000760" y="1928802"/>
            <a:ext cx="3000364" cy="4214842"/>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err="1" smtClean="0"/>
              <a:t>Extasy</a:t>
            </a:r>
            <a:r>
              <a:rPr lang="hu-HU" b="1" dirty="0" smtClean="0"/>
              <a:t> (</a:t>
            </a:r>
            <a:r>
              <a:rPr lang="hu-HU" b="1" dirty="0" err="1" smtClean="0"/>
              <a:t>eki</a:t>
            </a:r>
            <a:r>
              <a:rPr lang="hu-HU" b="1" dirty="0" smtClean="0"/>
              <a:t>,mosoly,bogyó,)</a:t>
            </a:r>
            <a:endParaRPr lang="hu-HU" dirty="0"/>
          </a:p>
        </p:txBody>
      </p:sp>
      <p:sp>
        <p:nvSpPr>
          <p:cNvPr id="3" name="Tartalom helye 2"/>
          <p:cNvSpPr>
            <a:spLocks noGrp="1"/>
          </p:cNvSpPr>
          <p:nvPr>
            <p:ph idx="1"/>
          </p:nvPr>
        </p:nvSpPr>
        <p:spPr>
          <a:xfrm>
            <a:off x="457200" y="1643050"/>
            <a:ext cx="8186766" cy="4811758"/>
          </a:xfrm>
        </p:spPr>
        <p:txBody>
          <a:bodyPr>
            <a:normAutofit fontScale="92500"/>
          </a:bodyPr>
          <a:lstStyle/>
          <a:p>
            <a:r>
              <a:rPr lang="hu-HU" dirty="0" err="1" smtClean="0"/>
              <a:t>Diszkódrognak</a:t>
            </a:r>
            <a:r>
              <a:rPr lang="hu-HU" dirty="0" smtClean="0"/>
              <a:t> is nevezik, színes tabletta, elérhető ára van, tehát a legtöbb fiatal "megengedheti" magának. Kb. fél óra alatt kezdi kifejteni hatását és 5-6 óráig érezhető a bódult boldogság érzése. Felviszi a vérnyomást, kellemes boldogságérzetet okoz, fokozza a teljesítőképességet és az érzéseket, csökkenti a fájdalomérzetet, mint egyébként minden más kábítószer is. Maradandó agykárosodást, depressziót, remegést, rángatózást okozhat.</a:t>
            </a:r>
          </a:p>
          <a:p>
            <a:endParaRPr lang="hu-H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irc_mi" descr="dizajner_drogok_0"/>
          <p:cNvPicPr>
            <a:picLocks noChangeAspect="1" noChangeArrowheads="1"/>
          </p:cNvPicPr>
          <p:nvPr/>
        </p:nvPicPr>
        <p:blipFill>
          <a:blip r:embed="rId2"/>
          <a:srcRect/>
          <a:stretch>
            <a:fillRect/>
          </a:stretch>
        </p:blipFill>
        <p:spPr bwMode="auto">
          <a:xfrm>
            <a:off x="649879" y="500042"/>
            <a:ext cx="7851212" cy="5929354"/>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smtClean="0"/>
              <a:t>Heroin (nyalóka,hernyó)</a:t>
            </a:r>
            <a:r>
              <a:rPr lang="hu-HU" dirty="0" smtClean="0"/>
              <a:t/>
            </a:r>
            <a:br>
              <a:rPr lang="hu-HU" dirty="0" smtClean="0"/>
            </a:br>
            <a:endParaRPr lang="hu-HU" dirty="0"/>
          </a:p>
        </p:txBody>
      </p:sp>
      <p:sp>
        <p:nvSpPr>
          <p:cNvPr id="3" name="Tartalom helye 2"/>
          <p:cNvSpPr>
            <a:spLocks noGrp="1"/>
          </p:cNvSpPr>
          <p:nvPr>
            <p:ph idx="1"/>
          </p:nvPr>
        </p:nvSpPr>
        <p:spPr>
          <a:xfrm>
            <a:off x="142844" y="1857364"/>
            <a:ext cx="5072098" cy="4597444"/>
          </a:xfrm>
        </p:spPr>
        <p:txBody>
          <a:bodyPr>
            <a:normAutofit fontScale="77500" lnSpcReduction="20000"/>
          </a:bodyPr>
          <a:lstStyle/>
          <a:p>
            <a:r>
              <a:rPr lang="hu-HU" dirty="0" smtClean="0"/>
              <a:t>Az ópiumhoz hasonlóan a mákgubó nedvéből készítik a heroin különböző változatait. A heroinozók feldobottnak érzik magukat, bőrüket forrónak érzik, szájuk kiszárad. Ez után következik az álmosság, zavart elmeállapot, émelygés, hányás, csontfájdalom. Hosszú távon a fogak tönkremennek, az immunrendszer legyengül, az egyén képtelen az orgazmus elérésére, depresszió alakul ki. </a:t>
            </a:r>
          </a:p>
          <a:p>
            <a:endParaRPr lang="hu-HU" dirty="0"/>
          </a:p>
        </p:txBody>
      </p:sp>
      <p:pic>
        <p:nvPicPr>
          <p:cNvPr id="5122" name="irc_mi" descr="drog_net"/>
          <p:cNvPicPr>
            <a:picLocks noChangeAspect="1" noChangeArrowheads="1"/>
          </p:cNvPicPr>
          <p:nvPr/>
        </p:nvPicPr>
        <p:blipFill>
          <a:blip r:embed="rId2"/>
          <a:srcRect/>
          <a:stretch>
            <a:fillRect/>
          </a:stretch>
        </p:blipFill>
        <p:spPr bwMode="auto">
          <a:xfrm>
            <a:off x="5214942" y="2000240"/>
            <a:ext cx="3714743" cy="4000528"/>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smtClean="0"/>
              <a:t>LSD</a:t>
            </a:r>
            <a:r>
              <a:rPr lang="hu-HU" dirty="0" smtClean="0"/>
              <a:t/>
            </a:r>
            <a:br>
              <a:rPr lang="hu-HU" dirty="0" smtClean="0"/>
            </a:br>
            <a:endParaRPr lang="hu-HU" dirty="0"/>
          </a:p>
        </p:txBody>
      </p:sp>
      <p:sp>
        <p:nvSpPr>
          <p:cNvPr id="3" name="Tartalom helye 2"/>
          <p:cNvSpPr>
            <a:spLocks noGrp="1"/>
          </p:cNvSpPr>
          <p:nvPr>
            <p:ph idx="1"/>
          </p:nvPr>
        </p:nvSpPr>
        <p:spPr/>
        <p:txBody>
          <a:bodyPr/>
          <a:lstStyle/>
          <a:p>
            <a:r>
              <a:rPr lang="hu-HU" dirty="0" smtClean="0"/>
              <a:t>Egy élősködőből vonják ki, apró tabletta formájában vagy itatóspapíron kockára vágva árulják. Hatása 12 óráig tart, testhőmérséklet emelkedéssel, szájszárazsággal, álmatlansággal, rémisztő gondolatokkal, időérzék romlásával, a méretek torz érzékelésével jár.</a:t>
            </a:r>
            <a:endParaRPr lang="hu-H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smtClean="0"/>
              <a:t>Kokain</a:t>
            </a:r>
            <a:r>
              <a:rPr lang="hu-HU" dirty="0" smtClean="0"/>
              <a:t/>
            </a:r>
            <a:br>
              <a:rPr lang="hu-HU" dirty="0" smtClean="0"/>
            </a:br>
            <a:endParaRPr lang="hu-HU" dirty="0"/>
          </a:p>
        </p:txBody>
      </p:sp>
      <p:sp>
        <p:nvSpPr>
          <p:cNvPr id="3" name="Tartalom helye 2"/>
          <p:cNvSpPr>
            <a:spLocks noGrp="1"/>
          </p:cNvSpPr>
          <p:nvPr>
            <p:ph idx="1"/>
          </p:nvPr>
        </p:nvSpPr>
        <p:spPr>
          <a:xfrm>
            <a:off x="142844" y="1785926"/>
            <a:ext cx="4786346" cy="4668882"/>
          </a:xfrm>
        </p:spPr>
        <p:txBody>
          <a:bodyPr>
            <a:normAutofit fontScale="77500" lnSpcReduction="20000"/>
          </a:bodyPr>
          <a:lstStyle/>
          <a:p>
            <a:r>
              <a:rPr lang="hu-HU" dirty="0" smtClean="0"/>
              <a:t>A felső tízezer kábítószereként emlegetik nagy ára miatt. A rendszeres fogyasztó egy grammot is képes elfogyasztani naponta. Orron keresztül szippantják. Hatásai: jelentős hangulatjavulás, teljesítménynövekedés, csökkent fáradtságérzet, fokozott szexuális vágy. Hosszabb idő után szorongást, agresszivitást, impotenciát, epilepsziás rohamokat okozhat.</a:t>
            </a:r>
            <a:endParaRPr lang="hu-HU" dirty="0"/>
          </a:p>
        </p:txBody>
      </p:sp>
      <p:pic>
        <p:nvPicPr>
          <p:cNvPr id="6146" name="irc_mi" descr="d15"/>
          <p:cNvPicPr>
            <a:picLocks noChangeAspect="1" noChangeArrowheads="1"/>
          </p:cNvPicPr>
          <p:nvPr/>
        </p:nvPicPr>
        <p:blipFill>
          <a:blip r:embed="rId2"/>
          <a:srcRect/>
          <a:stretch>
            <a:fillRect/>
          </a:stretch>
        </p:blipFill>
        <p:spPr bwMode="auto">
          <a:xfrm>
            <a:off x="4781236" y="1857364"/>
            <a:ext cx="4216708" cy="4071966"/>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err="1" smtClean="0"/>
              <a:t>Speed</a:t>
            </a:r>
            <a:r>
              <a:rPr lang="hu-HU" dirty="0" smtClean="0"/>
              <a:t/>
            </a:r>
            <a:br>
              <a:rPr lang="hu-HU" dirty="0" smtClean="0"/>
            </a:br>
            <a:endParaRPr lang="hu-HU" dirty="0"/>
          </a:p>
        </p:txBody>
      </p:sp>
      <p:sp>
        <p:nvSpPr>
          <p:cNvPr id="3" name="Tartalom helye 2"/>
          <p:cNvSpPr>
            <a:spLocks noGrp="1"/>
          </p:cNvSpPr>
          <p:nvPr>
            <p:ph idx="1"/>
          </p:nvPr>
        </p:nvSpPr>
        <p:spPr/>
        <p:txBody>
          <a:bodyPr>
            <a:normAutofit fontScale="92500" lnSpcReduction="20000"/>
          </a:bodyPr>
          <a:lstStyle/>
          <a:p>
            <a:r>
              <a:rPr lang="hu-HU" dirty="0" smtClean="0"/>
              <a:t>Egyfajta amfetamin, fehér por formában szippantva vagy intravénásan fogyasztják. Másodpercek alatt hat, 4-8 óráig érezhető a hatása. Egy hét után is kimutatható a vizeletből. Eufórikus hatást, éberséget, tettrekészséget, jó hangulatot vált ki. Többnapos használat után nyugtalanságot, ingerlékenységet, fejfájást, erős szívdobogást, ésszerűtlen viselkedést vált ki. Erős függőséget okoz, mind nagyobb adagokra van szükség ahhoz, hogy ugyanazt a hatást lehessen elérni, mint első alkalmakkor.</a:t>
            </a:r>
            <a:endParaRPr lang="hu-H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ndület">
  <a:themeElements>
    <a:clrScheme name="Lendület">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Lendület">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Lendület">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72</TotalTime>
  <Words>891</Words>
  <Application>Microsoft Office PowerPoint</Application>
  <PresentationFormat>Diavetítés a képernyőre (4:3 oldalarány)</PresentationFormat>
  <Paragraphs>32</Paragraphs>
  <Slides>16</Slides>
  <Notes>0</Notes>
  <HiddenSlides>0</HiddenSlides>
  <MMClips>0</MMClips>
  <ScaleCrop>false</ScaleCrop>
  <HeadingPairs>
    <vt:vector size="4" baseType="variant">
      <vt:variant>
        <vt:lpstr>Téma</vt:lpstr>
      </vt:variant>
      <vt:variant>
        <vt:i4>1</vt:i4>
      </vt:variant>
      <vt:variant>
        <vt:lpstr>Diacímek</vt:lpstr>
      </vt:variant>
      <vt:variant>
        <vt:i4>16</vt:i4>
      </vt:variant>
    </vt:vector>
  </HeadingPairs>
  <TitlesOfParts>
    <vt:vector size="17" baseType="lpstr">
      <vt:lpstr>Lendület</vt:lpstr>
      <vt:lpstr>NOVEMBER A nemzetközi drogellenes hónap</vt:lpstr>
      <vt:lpstr> </vt:lpstr>
      <vt:lpstr>Legelterjedtebb drogok  Marihuána, cannabis, hasis (kender, dzsoint, fű, rakesz, zöld)</vt:lpstr>
      <vt:lpstr>Extasy (eki,mosoly,bogyó,)</vt:lpstr>
      <vt:lpstr>5. dia</vt:lpstr>
      <vt:lpstr>Heroin (nyalóka,hernyó) </vt:lpstr>
      <vt:lpstr>LSD </vt:lpstr>
      <vt:lpstr>Kokain </vt:lpstr>
      <vt:lpstr>Speed </vt:lpstr>
      <vt:lpstr>Hogyan veheti észre a szülő? </vt:lpstr>
      <vt:lpstr>A drogos fiatal képe</vt:lpstr>
      <vt:lpstr>A drogos fiatal képe</vt:lpstr>
      <vt:lpstr>A barátok befolyása </vt:lpstr>
      <vt:lpstr>Mit tehet a szülő? </vt:lpstr>
      <vt:lpstr>Tanácsok szülőknek: </vt:lpstr>
      <vt:lpstr>Tanácsok szülőknek: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NOVEMBER A nemzetközi drogellenes hónap</dc:title>
  <dc:creator>alinori</dc:creator>
  <cp:lastModifiedBy>alinori</cp:lastModifiedBy>
  <cp:revision>29</cp:revision>
  <dcterms:created xsi:type="dcterms:W3CDTF">2013-11-19T18:20:24Z</dcterms:created>
  <dcterms:modified xsi:type="dcterms:W3CDTF">2013-11-19T20:08:31Z</dcterms:modified>
</cp:coreProperties>
</file>