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3" r:id="rId5"/>
    <p:sldId id="260" r:id="rId6"/>
    <p:sldId id="262" r:id="rId7"/>
    <p:sldId id="257" r:id="rId8"/>
    <p:sldId id="264" r:id="rId9"/>
    <p:sldId id="261" r:id="rId10"/>
    <p:sldId id="265" r:id="rId11"/>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14" name="Cím 13"/>
          <p:cNvSpPr>
            <a:spLocks noGrp="1"/>
          </p:cNvSpPr>
          <p:nvPr>
            <p:ph type="ctrTitle"/>
          </p:nvPr>
        </p:nvSpPr>
        <p:spPr>
          <a:xfrm>
            <a:off x="1432560" y="359898"/>
            <a:ext cx="7406640" cy="1472184"/>
          </a:xfrm>
        </p:spPr>
        <p:txBody>
          <a:bodyPr anchor="b"/>
          <a:lstStyle>
            <a:lvl1pPr algn="l">
              <a:defRPr/>
            </a:lvl1pPr>
            <a:extLst/>
          </a:lstStyle>
          <a:p>
            <a:r>
              <a:rPr kumimoji="0" lang="hu-HU" smtClean="0"/>
              <a:t>Mintacím szerkesztése</a:t>
            </a:r>
            <a:endParaRPr kumimoji="0" lang="en-US"/>
          </a:p>
        </p:txBody>
      </p:sp>
      <p:sp>
        <p:nvSpPr>
          <p:cNvPr id="22" name="Alcím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u-HU" smtClean="0"/>
              <a:t>Alcím mintájának szerkesztése</a:t>
            </a:r>
            <a:endParaRPr kumimoji="0" lang="en-US"/>
          </a:p>
        </p:txBody>
      </p:sp>
      <p:sp>
        <p:nvSpPr>
          <p:cNvPr id="7" name="Dátum helye 6"/>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20" name="Élőláb helye 19"/>
          <p:cNvSpPr>
            <a:spLocks noGrp="1"/>
          </p:cNvSpPr>
          <p:nvPr>
            <p:ph type="ftr" sz="quarter" idx="11"/>
          </p:nvPr>
        </p:nvSpPr>
        <p:spPr/>
        <p:txBody>
          <a:bodyPr/>
          <a:lstStyle>
            <a:extLst/>
          </a:lstStyle>
          <a:p>
            <a:endParaRPr lang="hu-HU"/>
          </a:p>
        </p:txBody>
      </p:sp>
      <p:sp>
        <p:nvSpPr>
          <p:cNvPr id="10" name="Dia számának helye 9"/>
          <p:cNvSpPr>
            <a:spLocks noGrp="1"/>
          </p:cNvSpPr>
          <p:nvPr>
            <p:ph type="sldNum" sz="quarter" idx="12"/>
          </p:nvPr>
        </p:nvSpPr>
        <p:spPr/>
        <p:txBody>
          <a:bodyPr/>
          <a:lstStyle>
            <a:extLst/>
          </a:lstStyle>
          <a:p>
            <a:fld id="{98F3B7C9-444A-43BD-8479-BDB93B6BDB3A}" type="slidenum">
              <a:rPr lang="hu-HU" smtClean="0"/>
              <a:pPr/>
              <a:t>‹#›</a:t>
            </a:fld>
            <a:endParaRPr lang="hu-HU"/>
          </a:p>
        </p:txBody>
      </p:sp>
      <p:sp>
        <p:nvSpPr>
          <p:cNvPr id="8" name="Ellipszis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zis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98F3B7C9-444A-43BD-8479-BDB93B6BDB3A}"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858000" y="274639"/>
            <a:ext cx="1828800" cy="5851525"/>
          </a:xfrm>
        </p:spPr>
        <p:txBody>
          <a:bodyPr vert="eaVert"/>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1143000" y="274640"/>
            <a:ext cx="5562600" cy="5851525"/>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98F3B7C9-444A-43BD-8479-BDB93B6BDB3A}"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Tartalom helye 2"/>
          <p:cNvSpPr>
            <a:spLocks noGrp="1"/>
          </p:cNvSpPr>
          <p:nvPr>
            <p:ph idx="1"/>
          </p:nvPr>
        </p:nvSpPr>
        <p:spPr/>
        <p:txBody>
          <a:bodyPr/>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98F3B7C9-444A-43BD-8479-BDB93B6BDB3A}"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7" name="Téglalap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Cím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hu-HU" smtClean="0"/>
              <a:t>Mintacím szerkesztése</a:t>
            </a:r>
            <a:endParaRPr kumimoji="0" lang="en-US"/>
          </a:p>
        </p:txBody>
      </p:sp>
      <p:sp>
        <p:nvSpPr>
          <p:cNvPr id="3" name="Szöveg hely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98F3B7C9-444A-43BD-8479-BDB93B6BDB3A}" type="slidenum">
              <a:rPr lang="hu-HU" smtClean="0"/>
              <a:pPr/>
              <a:t>‹#›</a:t>
            </a:fld>
            <a:endParaRPr lang="hu-HU"/>
          </a:p>
        </p:txBody>
      </p:sp>
      <p:sp>
        <p:nvSpPr>
          <p:cNvPr id="10" name="Téglalap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zis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zis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1435608" y="274320"/>
            <a:ext cx="7498080" cy="1143000"/>
          </a:xfrm>
        </p:spPr>
        <p:txBody>
          <a:bodyPr/>
          <a:lstStyle>
            <a:extLst/>
          </a:lstStyle>
          <a:p>
            <a:r>
              <a:rPr kumimoji="0" lang="hu-HU" smtClean="0"/>
              <a:t>Mintacím szerkesztése</a:t>
            </a:r>
            <a:endParaRPr kumimoji="0" lang="en-US"/>
          </a:p>
        </p:txBody>
      </p:sp>
      <p:sp>
        <p:nvSpPr>
          <p:cNvPr id="3" name="Tartalom helye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98F3B7C9-444A-43BD-8479-BDB93B6BDB3A}"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hu-HU" smtClean="0"/>
              <a:t>Mintacím szerkesztése</a:t>
            </a:r>
            <a:endParaRPr kumimoji="0" lang="en-US"/>
          </a:p>
        </p:txBody>
      </p:sp>
      <p:sp>
        <p:nvSpPr>
          <p:cNvPr id="3" name="Szöveg hely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8" name="Élőláb helye 7"/>
          <p:cNvSpPr>
            <a:spLocks noGrp="1"/>
          </p:cNvSpPr>
          <p:nvPr>
            <p:ph type="ftr" sz="quarter" idx="11"/>
          </p:nvPr>
        </p:nvSpPr>
        <p:spPr/>
        <p:txBody>
          <a:bodyPr/>
          <a:lstStyle>
            <a:extLst/>
          </a:lstStyle>
          <a:p>
            <a:endParaRPr lang="hu-HU"/>
          </a:p>
        </p:txBody>
      </p:sp>
      <p:sp>
        <p:nvSpPr>
          <p:cNvPr id="9" name="Dia számának helye 8"/>
          <p:cNvSpPr>
            <a:spLocks noGrp="1"/>
          </p:cNvSpPr>
          <p:nvPr>
            <p:ph type="sldNum" sz="quarter" idx="12"/>
          </p:nvPr>
        </p:nvSpPr>
        <p:spPr/>
        <p:txBody>
          <a:bodyPr/>
          <a:lstStyle>
            <a:extLst/>
          </a:lstStyle>
          <a:p>
            <a:fld id="{98F3B7C9-444A-43BD-8479-BDB93B6BDB3A}"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1435608" y="274320"/>
            <a:ext cx="7498080" cy="1143000"/>
          </a:xfrm>
        </p:spPr>
        <p:txBody>
          <a:bodyPr anchor="ctr"/>
          <a:lstStyle>
            <a:extLst/>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4" name="Élőláb helye 3"/>
          <p:cNvSpPr>
            <a:spLocks noGrp="1"/>
          </p:cNvSpPr>
          <p:nvPr>
            <p:ph type="ftr" sz="quarter" idx="11"/>
          </p:nvPr>
        </p:nvSpPr>
        <p:spPr/>
        <p:txBody>
          <a:bodyPr/>
          <a:lstStyle>
            <a:extLst/>
          </a:lstStyle>
          <a:p>
            <a:endParaRPr lang="hu-HU"/>
          </a:p>
        </p:txBody>
      </p:sp>
      <p:sp>
        <p:nvSpPr>
          <p:cNvPr id="5" name="Dia számának helye 4"/>
          <p:cNvSpPr>
            <a:spLocks noGrp="1"/>
          </p:cNvSpPr>
          <p:nvPr>
            <p:ph type="sldNum" sz="quarter" idx="12"/>
          </p:nvPr>
        </p:nvSpPr>
        <p:spPr/>
        <p:txBody>
          <a:bodyPr/>
          <a:lstStyle>
            <a:extLst/>
          </a:lstStyle>
          <a:p>
            <a:fld id="{98F3B7C9-444A-43BD-8479-BDB93B6BDB3A}"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5" name="Téglalap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átum helye 1"/>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3" name="Élőláb helye 2"/>
          <p:cNvSpPr>
            <a:spLocks noGrp="1"/>
          </p:cNvSpPr>
          <p:nvPr>
            <p:ph type="ftr" sz="quarter" idx="11"/>
          </p:nvPr>
        </p:nvSpPr>
        <p:spPr/>
        <p:txBody>
          <a:bodyPr/>
          <a:lstStyle>
            <a:extLst/>
          </a:lstStyle>
          <a:p>
            <a:endParaRPr lang="hu-HU"/>
          </a:p>
        </p:txBody>
      </p:sp>
      <p:sp>
        <p:nvSpPr>
          <p:cNvPr id="4" name="Dia számának helye 3"/>
          <p:cNvSpPr>
            <a:spLocks noGrp="1"/>
          </p:cNvSpPr>
          <p:nvPr>
            <p:ph type="sldNum" sz="quarter" idx="12"/>
          </p:nvPr>
        </p:nvSpPr>
        <p:spPr/>
        <p:txBody>
          <a:bodyPr/>
          <a:lstStyle>
            <a:extLst/>
          </a:lstStyle>
          <a:p>
            <a:fld id="{98F3B7C9-444A-43BD-8479-BDB93B6BDB3A}" type="slidenum">
              <a:rPr lang="hu-HU" smtClean="0"/>
              <a:pPr/>
              <a:t>‹#›</a:t>
            </a:fld>
            <a:endParaRPr lang="hu-HU"/>
          </a:p>
        </p:txBody>
      </p:sp>
      <p:sp>
        <p:nvSpPr>
          <p:cNvPr id="6" name="Téglalap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hu-HU" smtClean="0"/>
              <a:t>Mintacím szerkesztése</a:t>
            </a:r>
            <a:endParaRPr kumimoji="0" lang="en-US"/>
          </a:p>
        </p:txBody>
      </p:sp>
      <p:sp>
        <p:nvSpPr>
          <p:cNvPr id="3" name="Szöveg hely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u-HU" smtClean="0"/>
              <a:t>Mintaszöveg szerkesztése</a:t>
            </a:r>
          </a:p>
        </p:txBody>
      </p:sp>
      <p:sp>
        <p:nvSpPr>
          <p:cNvPr id="4" name="Tartalom helye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98F3B7C9-444A-43BD-8479-BDB93B6BDB3A}"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hu-HU" smtClean="0"/>
              <a:t>Mintacím szerkesztése</a:t>
            </a:r>
            <a:endParaRPr kumimoji="0" lang="en-US"/>
          </a:p>
        </p:txBody>
      </p:sp>
      <p:sp>
        <p:nvSpPr>
          <p:cNvPr id="5" name="Dátum helye 4"/>
          <p:cNvSpPr>
            <a:spLocks noGrp="1"/>
          </p:cNvSpPr>
          <p:nvPr>
            <p:ph type="dt" sz="half" idx="10"/>
          </p:nvPr>
        </p:nvSpPr>
        <p:spPr/>
        <p:txBody>
          <a:bodyPr/>
          <a:lstStyle>
            <a:extLst/>
          </a:lstStyle>
          <a:p>
            <a:fld id="{EAD0F580-3651-4748-844F-7D177A19ABFD}" type="datetimeFigureOut">
              <a:rPr lang="hu-HU" smtClean="0"/>
              <a:pPr/>
              <a:t>2014.09.09.</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98F3B7C9-444A-43BD-8479-BDB93B6BDB3A}" type="slidenum">
              <a:rPr lang="hu-HU" smtClean="0"/>
              <a:pPr/>
              <a:t>‹#›</a:t>
            </a:fld>
            <a:endParaRPr lang="hu-HU"/>
          </a:p>
        </p:txBody>
      </p:sp>
      <p:sp>
        <p:nvSpPr>
          <p:cNvPr id="8" name="Téglalap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Kép hely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hu-HU" smtClean="0"/>
              <a:t>Kép beszúrásához kattintson az ikonra</a:t>
            </a:r>
            <a:endParaRPr kumimoji="0" lang="en-US" dirty="0"/>
          </a:p>
        </p:txBody>
      </p:sp>
      <p:sp>
        <p:nvSpPr>
          <p:cNvPr id="9" name="Folyamatábra: Feldolgozá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olyamatábra: Feldolgozá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zöveg hely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hu-HU" smtClean="0"/>
              <a:t>Mintaszöveg szerkesztése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Kör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zis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Fánk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Téglalap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Cím helye 4"/>
          <p:cNvSpPr>
            <a:spLocks noGrp="1"/>
          </p:cNvSpPr>
          <p:nvPr>
            <p:ph type="title"/>
          </p:nvPr>
        </p:nvSpPr>
        <p:spPr>
          <a:xfrm>
            <a:off x="1435608" y="274638"/>
            <a:ext cx="7498080" cy="1143000"/>
          </a:xfrm>
          <a:prstGeom prst="rect">
            <a:avLst/>
          </a:prstGeom>
        </p:spPr>
        <p:txBody>
          <a:bodyPr anchor="ctr">
            <a:normAutofit/>
          </a:bodyPr>
          <a:lstStyle>
            <a:extLst/>
          </a:lstStyle>
          <a:p>
            <a:r>
              <a:rPr kumimoji="0" lang="hu-HU" smtClean="0"/>
              <a:t>Mintacím szerkesztése</a:t>
            </a:r>
            <a:endParaRPr kumimoji="0" lang="en-US"/>
          </a:p>
        </p:txBody>
      </p:sp>
      <p:sp>
        <p:nvSpPr>
          <p:cNvPr id="9" name="Szöveg hely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24" name="Dátum hely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AD0F580-3651-4748-844F-7D177A19ABFD}" type="datetimeFigureOut">
              <a:rPr lang="hu-HU" smtClean="0"/>
              <a:pPr/>
              <a:t>2014.09.09.</a:t>
            </a:fld>
            <a:endParaRPr lang="hu-HU"/>
          </a:p>
        </p:txBody>
      </p:sp>
      <p:sp>
        <p:nvSpPr>
          <p:cNvPr id="10" name="Élőláb hely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hu-HU"/>
          </a:p>
        </p:txBody>
      </p:sp>
      <p:sp>
        <p:nvSpPr>
          <p:cNvPr id="22" name="Dia számának hely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8F3B7C9-444A-43BD-8479-BDB93B6BDB3A}" type="slidenum">
              <a:rPr lang="hu-HU" smtClean="0"/>
              <a:pPr/>
              <a:t>‹#›</a:t>
            </a:fld>
            <a:endParaRPr lang="hu-HU"/>
          </a:p>
        </p:txBody>
      </p:sp>
      <p:sp>
        <p:nvSpPr>
          <p:cNvPr id="15" name="Téglalap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smtClean="0"/>
              <a:t>Szívünk napja- a Szív Világnapja</a:t>
            </a:r>
            <a:endParaRPr lang="hu-HU" dirty="0"/>
          </a:p>
        </p:txBody>
      </p:sp>
      <p:sp>
        <p:nvSpPr>
          <p:cNvPr id="3" name="Alcím 2"/>
          <p:cNvSpPr>
            <a:spLocks noGrp="1"/>
          </p:cNvSpPr>
          <p:nvPr>
            <p:ph type="subTitle" idx="1"/>
          </p:nvPr>
        </p:nvSpPr>
        <p:spPr/>
        <p:txBody>
          <a:bodyPr>
            <a:normAutofit fontScale="92500" lnSpcReduction="20000"/>
          </a:bodyPr>
          <a:lstStyle/>
          <a:p>
            <a:r>
              <a:rPr lang="hu-HU" b="1" dirty="0" smtClean="0">
                <a:latin typeface="Bookman Old Style" pitchFamily="18" charset="0"/>
              </a:rPr>
              <a:t/>
            </a:r>
            <a:br>
              <a:rPr lang="hu-HU" b="1" dirty="0" smtClean="0">
                <a:latin typeface="Bookman Old Style" pitchFamily="18" charset="0"/>
              </a:rPr>
            </a:br>
            <a:r>
              <a:rPr lang="hu-HU" b="1" dirty="0" smtClean="0">
                <a:latin typeface="Bookman Old Style" pitchFamily="18" charset="0"/>
              </a:rPr>
              <a:t/>
            </a:r>
            <a:br>
              <a:rPr lang="hu-HU" b="1" dirty="0" smtClean="0">
                <a:latin typeface="Bookman Old Style" pitchFamily="18" charset="0"/>
              </a:rPr>
            </a:br>
            <a:r>
              <a:rPr lang="hu-HU" dirty="0" smtClean="0"/>
              <a:t/>
            </a:r>
            <a:br>
              <a:rPr lang="hu-HU" dirty="0" smtClean="0"/>
            </a:br>
            <a:endParaRPr lang="hu-HU" dirty="0" smtClean="0"/>
          </a:p>
          <a:p>
            <a:r>
              <a:rPr lang="hu-HU" dirty="0" smtClean="0"/>
              <a:t>                               Szerkesztette: </a:t>
            </a:r>
            <a:r>
              <a:rPr lang="hu-HU" dirty="0" err="1" smtClean="0"/>
              <a:t>dr</a:t>
            </a:r>
            <a:r>
              <a:rPr lang="hu-HU" dirty="0" smtClean="0"/>
              <a:t> Lázár </a:t>
            </a:r>
            <a:r>
              <a:rPr lang="hu-HU" dirty="0" err="1" smtClean="0"/>
              <a:t>Sarnyai</a:t>
            </a:r>
            <a:r>
              <a:rPr lang="hu-HU" dirty="0" smtClean="0"/>
              <a:t> Nóra</a:t>
            </a:r>
            <a:endParaRPr lang="hu-HU" dirty="0"/>
          </a:p>
        </p:txBody>
      </p:sp>
      <p:pic>
        <p:nvPicPr>
          <p:cNvPr id="4" name="Picture 4" descr="https://encrypted-tbn0.gstatic.com/images?q=tbn:ANd9GcQaPdyTlz3E3qi7N4H8L-z_2KtlfZx3TzAWiOiP8bMx4VykqT5S"/>
          <p:cNvPicPr>
            <a:picLocks noChangeAspect="1" noChangeArrowheads="1"/>
          </p:cNvPicPr>
          <p:nvPr/>
        </p:nvPicPr>
        <p:blipFill>
          <a:blip r:embed="rId2"/>
          <a:srcRect/>
          <a:stretch>
            <a:fillRect/>
          </a:stretch>
        </p:blipFill>
        <p:spPr bwMode="auto">
          <a:xfrm>
            <a:off x="1714480" y="2000240"/>
            <a:ext cx="6000792" cy="92869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435608" y="274638"/>
            <a:ext cx="7498080" cy="868346"/>
          </a:xfrm>
        </p:spPr>
        <p:txBody>
          <a:bodyPr>
            <a:normAutofit fontScale="90000"/>
          </a:bodyPr>
          <a:lstStyle/>
          <a:p>
            <a:r>
              <a:rPr lang="hu-HU" b="1" dirty="0" smtClean="0">
                <a:latin typeface="Bookman Old Style" pitchFamily="18" charset="0"/>
              </a:rPr>
              <a:t>Legyen a szíved a szenvedélyed !</a:t>
            </a:r>
            <a:endParaRPr lang="hu-HU" dirty="0"/>
          </a:p>
        </p:txBody>
      </p:sp>
      <p:sp>
        <p:nvSpPr>
          <p:cNvPr id="3" name="Tartalom helye 2"/>
          <p:cNvSpPr>
            <a:spLocks noGrp="1"/>
          </p:cNvSpPr>
          <p:nvPr>
            <p:ph idx="1"/>
          </p:nvPr>
        </p:nvSpPr>
        <p:spPr>
          <a:xfrm>
            <a:off x="1000100" y="1357298"/>
            <a:ext cx="8001056" cy="5500702"/>
          </a:xfrm>
        </p:spPr>
        <p:txBody>
          <a:bodyPr>
            <a:noAutofit/>
          </a:bodyPr>
          <a:lstStyle/>
          <a:p>
            <a:r>
              <a:rPr lang="hu-HU" sz="1400" dirty="0" smtClean="0"/>
              <a:t>A tartósan magas vérnyomás-, vércukor- és </a:t>
            </a:r>
            <a:r>
              <a:rPr lang="hu-HU" sz="1400" dirty="0" err="1" smtClean="0"/>
              <a:t>vérzsírértékek</a:t>
            </a:r>
            <a:r>
              <a:rPr lang="hu-HU" sz="1400" dirty="0" smtClean="0"/>
              <a:t> legnagyobb veszélye, hogy sokáig lényegében semmilyen tünetet nem okoznak. A sok évig fennálló rendellenes értékek azonban károsító hatásukat sajnos már az első pillanattól kezdve kifejtik. A későbbiek során pedig számos betegséget okozhatnak (pl.: szívizom-infarktus, agylágyulás, alsó végtagi érbetegségek, szívelégtelenség, vesebetegség, </a:t>
            </a:r>
            <a:r>
              <a:rPr lang="hu-HU" sz="1400" dirty="0" err="1" smtClean="0"/>
              <a:t>plakk-képződés</a:t>
            </a:r>
            <a:r>
              <a:rPr lang="hu-HU" sz="1400" dirty="0" smtClean="0"/>
              <a:t> a különböző erekben, vakság, amputációt eredményező érelmeszesedés stb.).</a:t>
            </a:r>
          </a:p>
          <a:p>
            <a:r>
              <a:rPr lang="hu-HU" sz="1400" dirty="0" smtClean="0"/>
              <a:t>A vérnyomás határ- vagy célértékei a </a:t>
            </a:r>
            <a:r>
              <a:rPr lang="hu-HU" sz="1400" dirty="0" err="1" smtClean="0"/>
              <a:t>magasvérnyomást</a:t>
            </a:r>
            <a:r>
              <a:rPr lang="hu-HU" sz="1400" dirty="0" smtClean="0"/>
              <a:t> kísérő betegségektől is függenek. Szív- és érrendszeri betegségekben az a cél, hogy a vérnyomás értéke 130/80 Hgmm alatt maradjon. Fontos megemlíteni, hogy szívkoszorúér-betegségben a vérnyomást nem szabad 120/70 Hgmm alá csökkenteni.</a:t>
            </a:r>
          </a:p>
          <a:p>
            <a:r>
              <a:rPr lang="hu-HU" sz="1400" dirty="0" smtClean="0"/>
              <a:t>Cukorbetegek esetében az </a:t>
            </a:r>
            <a:r>
              <a:rPr lang="hu-HU" sz="1400" b="1" dirty="0" err="1" smtClean="0"/>
              <a:t>éhomi</a:t>
            </a:r>
            <a:r>
              <a:rPr lang="hu-HU" sz="1400" b="1" dirty="0" smtClean="0"/>
              <a:t> vércukor értéknek nem szabad meghaladnia a 6 </a:t>
            </a:r>
            <a:r>
              <a:rPr lang="hu-HU" sz="1400" b="1" dirty="0" err="1" smtClean="0"/>
              <a:t>mmol</a:t>
            </a:r>
            <a:r>
              <a:rPr lang="hu-HU" sz="1400" b="1" dirty="0" smtClean="0"/>
              <a:t>/l</a:t>
            </a:r>
            <a:r>
              <a:rPr lang="hu-HU" sz="1400" dirty="0" smtClean="0"/>
              <a:t> értéket,  két órával az étkezés után vércukorszint határértéke 9 ( 10 ) </a:t>
            </a:r>
            <a:r>
              <a:rPr lang="hu-HU" sz="1400" dirty="0" err="1" smtClean="0"/>
              <a:t>mmol</a:t>
            </a:r>
            <a:r>
              <a:rPr lang="hu-HU" sz="1400" dirty="0" smtClean="0"/>
              <a:t>/l. Cukorbetegek esetében 7,0 százalék alatti HbA1c elérése szükséges, azonban mostanában főleg az idős embereknél és számos szövődménnyel rendelkezőknél ennél kissé magasabb érték is megengedett.</a:t>
            </a:r>
          </a:p>
          <a:p>
            <a:r>
              <a:rPr lang="hu-HU" sz="1400" dirty="0" smtClean="0"/>
              <a:t>A vérzsírok szempontjából kicsit komplikáltabb a helyzet, mert számos célértéket adnak meg a kockázati kategóriáktól függően. Igen nagy kockázatú állapotban a legszigorúbbak a határértékek, itt 3,5 </a:t>
            </a:r>
            <a:r>
              <a:rPr lang="hu-HU" sz="1400" dirty="0" err="1" smtClean="0"/>
              <a:t>mmol</a:t>
            </a:r>
            <a:r>
              <a:rPr lang="hu-HU" sz="1400" dirty="0" smtClean="0"/>
              <a:t>/l alatti </a:t>
            </a:r>
            <a:r>
              <a:rPr lang="hu-HU" sz="1400" dirty="0" err="1" smtClean="0"/>
              <a:t>összkoleszterin</a:t>
            </a:r>
            <a:r>
              <a:rPr lang="hu-HU" sz="1400" dirty="0" smtClean="0"/>
              <a:t> és 1,8 </a:t>
            </a:r>
            <a:r>
              <a:rPr lang="hu-HU" sz="1400" dirty="0" err="1" smtClean="0"/>
              <a:t>mmol</a:t>
            </a:r>
            <a:r>
              <a:rPr lang="hu-HU" sz="1400" dirty="0" smtClean="0"/>
              <a:t>/l alatti </a:t>
            </a:r>
            <a:r>
              <a:rPr lang="hu-HU" sz="1400" dirty="0" err="1" smtClean="0"/>
              <a:t>LDL-koleszterin</a:t>
            </a:r>
            <a:r>
              <a:rPr lang="hu-HU" sz="1400" dirty="0" smtClean="0"/>
              <a:t> a javasolt célérték. Nagy kockázatú állapotban 4,5 </a:t>
            </a:r>
            <a:r>
              <a:rPr lang="hu-HU" sz="1400" dirty="0" err="1" smtClean="0"/>
              <a:t>mmol</a:t>
            </a:r>
            <a:r>
              <a:rPr lang="hu-HU" sz="1400" dirty="0" smtClean="0"/>
              <a:t>/l alatti </a:t>
            </a:r>
            <a:r>
              <a:rPr lang="hu-HU" sz="1400" dirty="0" err="1" smtClean="0"/>
              <a:t>összkoleszterin</a:t>
            </a:r>
            <a:r>
              <a:rPr lang="hu-HU" sz="1400" dirty="0" smtClean="0"/>
              <a:t> és 2,5 </a:t>
            </a:r>
            <a:r>
              <a:rPr lang="hu-HU" sz="1400" dirty="0" err="1" smtClean="0"/>
              <a:t>mmol</a:t>
            </a:r>
            <a:r>
              <a:rPr lang="hu-HU" sz="1400" dirty="0" smtClean="0"/>
              <a:t>/l alatti </a:t>
            </a:r>
            <a:r>
              <a:rPr lang="hu-HU" sz="1400" dirty="0" err="1" smtClean="0"/>
              <a:t>LDL-koleszterin</a:t>
            </a:r>
            <a:r>
              <a:rPr lang="hu-HU" sz="1400" dirty="0" smtClean="0"/>
              <a:t> az elérendő cél, míg olyan betegeknél, </a:t>
            </a:r>
            <a:r>
              <a:rPr lang="hu-HU" sz="1400" b="1" dirty="0" smtClean="0"/>
              <a:t>akiknek még nincs kialakult szív- és érrendszeri betegségük (tünetmentes nagy kockázatú állapot) az </a:t>
            </a:r>
            <a:r>
              <a:rPr lang="hu-HU" sz="1400" b="1" dirty="0" err="1" smtClean="0"/>
              <a:t>összkoleszterin</a:t>
            </a:r>
            <a:r>
              <a:rPr lang="hu-HU" sz="1400" b="1" dirty="0" smtClean="0"/>
              <a:t> esetében 5 </a:t>
            </a:r>
            <a:r>
              <a:rPr lang="hu-HU" sz="1400" b="1" dirty="0" err="1" smtClean="0"/>
              <a:t>mmol</a:t>
            </a:r>
            <a:r>
              <a:rPr lang="hu-HU" sz="1400" b="1" dirty="0" smtClean="0"/>
              <a:t>/l, míg az </a:t>
            </a:r>
            <a:r>
              <a:rPr lang="hu-HU" sz="1400" b="1" dirty="0" err="1" smtClean="0"/>
              <a:t>LDL-koleszterinnél</a:t>
            </a:r>
            <a:r>
              <a:rPr lang="hu-HU" sz="1400" b="1" dirty="0" smtClean="0"/>
              <a:t> 3,0 </a:t>
            </a:r>
            <a:r>
              <a:rPr lang="hu-HU" sz="1400" b="1" dirty="0" err="1" smtClean="0"/>
              <a:t>mmol</a:t>
            </a:r>
            <a:r>
              <a:rPr lang="hu-HU" sz="1400" b="1" dirty="0" smtClean="0"/>
              <a:t>/l alatti értékeknél húzódik a határ.</a:t>
            </a:r>
            <a:r>
              <a:rPr lang="hu-HU" sz="1400" dirty="0" smtClean="0"/>
              <a:t> Emellett az utóbbi két kategóriában 1,7 </a:t>
            </a:r>
            <a:r>
              <a:rPr lang="hu-HU" sz="1400" dirty="0" err="1" smtClean="0"/>
              <a:t>mmol</a:t>
            </a:r>
            <a:r>
              <a:rPr lang="hu-HU" sz="1400" dirty="0" smtClean="0"/>
              <a:t>/l alatti triglicerid, illetve 1,0 </a:t>
            </a:r>
            <a:r>
              <a:rPr lang="hu-HU" sz="1400" dirty="0" err="1" smtClean="0"/>
              <a:t>mmol</a:t>
            </a:r>
            <a:r>
              <a:rPr lang="hu-HU" sz="1400" dirty="0" smtClean="0"/>
              <a:t>/l (férfiak) és 1,3 </a:t>
            </a:r>
            <a:r>
              <a:rPr lang="hu-HU" sz="1400" dirty="0" err="1" smtClean="0"/>
              <a:t>mmol</a:t>
            </a:r>
            <a:r>
              <a:rPr lang="hu-HU" sz="1400" dirty="0" smtClean="0"/>
              <a:t>/l (nők) feletti </a:t>
            </a:r>
            <a:r>
              <a:rPr lang="hu-HU" sz="1400" dirty="0" err="1" smtClean="0"/>
              <a:t>HDL-koleszterinérték</a:t>
            </a:r>
            <a:r>
              <a:rPr lang="hu-HU" sz="1400" dirty="0" smtClean="0"/>
              <a:t> a kívánatos.</a:t>
            </a:r>
          </a:p>
          <a:p>
            <a:pPr>
              <a:buNone/>
            </a:pPr>
            <a:endParaRPr lang="hu-HU"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faninfo.hu/library/images/2x16879/thumbnail/714.jpg"/>
          <p:cNvPicPr>
            <a:picLocks noChangeAspect="1" noChangeArrowheads="1"/>
          </p:cNvPicPr>
          <p:nvPr/>
        </p:nvPicPr>
        <p:blipFill>
          <a:blip r:embed="rId2"/>
          <a:srcRect/>
          <a:stretch>
            <a:fillRect/>
          </a:stretch>
        </p:blipFill>
        <p:spPr bwMode="auto">
          <a:xfrm>
            <a:off x="1500166" y="785794"/>
            <a:ext cx="6800850" cy="550072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smtClean="0">
                <a:latin typeface="Bookman Old Style" pitchFamily="18" charset="0"/>
              </a:rPr>
              <a:t>Legyen a szíved a szenvedélyed !</a:t>
            </a:r>
            <a:endParaRPr lang="hu-HU" dirty="0"/>
          </a:p>
        </p:txBody>
      </p:sp>
      <p:sp>
        <p:nvSpPr>
          <p:cNvPr id="3" name="Tartalom helye 2"/>
          <p:cNvSpPr>
            <a:spLocks noGrp="1"/>
          </p:cNvSpPr>
          <p:nvPr>
            <p:ph idx="1"/>
          </p:nvPr>
        </p:nvSpPr>
        <p:spPr/>
        <p:txBody>
          <a:bodyPr>
            <a:normAutofit/>
          </a:bodyPr>
          <a:lstStyle/>
          <a:p>
            <a:r>
              <a:rPr lang="hu-HU" dirty="0" smtClean="0"/>
              <a:t>A Szív Világszövetsége (WHF) kezdeményezésére 2000 óta a világon mindenütt egyszerre rendezik meg a Szívünk Napját, melynek célja, hogy felhívja a figyelmet a szív és érrendszeri megbetegedések kiemelkedő gyakoriságára, a mindennapi életben is megvalósítható megelőzési módszerekre.</a:t>
            </a:r>
            <a:endParaRPr lang="hu-H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http://www.banglanews24.com/en/files/2013August/SM/heart-sm20130929014005.jpg"/>
          <p:cNvPicPr/>
          <p:nvPr/>
        </p:nvPicPr>
        <p:blipFill>
          <a:blip r:embed="rId2"/>
          <a:srcRect/>
          <a:stretch>
            <a:fillRect/>
          </a:stretch>
        </p:blipFill>
        <p:spPr bwMode="auto">
          <a:xfrm>
            <a:off x="1785919" y="1000108"/>
            <a:ext cx="6643734" cy="485778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smtClean="0">
                <a:latin typeface="Bookman Old Style" pitchFamily="18" charset="0"/>
              </a:rPr>
              <a:t>Legyen a szíved a szenvedélyed !</a:t>
            </a:r>
            <a:endParaRPr lang="hu-HU" dirty="0"/>
          </a:p>
        </p:txBody>
      </p:sp>
      <p:sp>
        <p:nvSpPr>
          <p:cNvPr id="3" name="Tartalom helye 2"/>
          <p:cNvSpPr>
            <a:spLocks noGrp="1"/>
          </p:cNvSpPr>
          <p:nvPr>
            <p:ph idx="1"/>
          </p:nvPr>
        </p:nvSpPr>
        <p:spPr/>
        <p:txBody>
          <a:bodyPr/>
          <a:lstStyle/>
          <a:p>
            <a:r>
              <a:rPr lang="hu-HU" dirty="0" smtClean="0"/>
              <a:t>Egy egészséges szív elengedhetetlen a teljes élethez függetlenül nemtől vagy életkortól. A szív-és érrendszeri betegségek rizikófaktorainak kontrollálása – helyes táplálkozással, fizikai aktivitással, és a dohányzás mellőzésével - megakadályozhatja a szívinfarktus és az </a:t>
            </a:r>
            <a:r>
              <a:rPr lang="hu-HU" dirty="0" err="1" smtClean="0"/>
              <a:t>agyérkatasztrófa</a:t>
            </a:r>
            <a:r>
              <a:rPr lang="hu-HU" dirty="0" smtClean="0"/>
              <a:t> kialakulását és segíthet megőrizni a szív fiatalságát.</a:t>
            </a:r>
          </a:p>
          <a:p>
            <a:endParaRPr lang="hu-H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s://encrypted-tbn1.gstatic.com/images?q=tbn:ANd9GcQ1s829FxNZ3Y9frRaGt8ijgz2Yl9ShNQYqC8Jr7Yvov8o4sHmaSg"/>
          <p:cNvPicPr>
            <a:picLocks noChangeAspect="1" noChangeArrowheads="1"/>
          </p:cNvPicPr>
          <p:nvPr/>
        </p:nvPicPr>
        <p:blipFill>
          <a:blip r:embed="rId2"/>
          <a:srcRect/>
          <a:stretch>
            <a:fillRect/>
          </a:stretch>
        </p:blipFill>
        <p:spPr bwMode="auto">
          <a:xfrm>
            <a:off x="1714480" y="1000108"/>
            <a:ext cx="6715172" cy="50006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smtClean="0">
                <a:latin typeface="Bookman Old Style" pitchFamily="18" charset="0"/>
              </a:rPr>
              <a:t/>
            </a:r>
            <a:br>
              <a:rPr lang="hu-HU" b="1" dirty="0" smtClean="0">
                <a:latin typeface="Bookman Old Style" pitchFamily="18" charset="0"/>
              </a:rPr>
            </a:br>
            <a:r>
              <a:rPr lang="hu-HU" b="1" dirty="0" smtClean="0">
                <a:latin typeface="Bookman Old Style" pitchFamily="18" charset="0"/>
              </a:rPr>
              <a:t>Legyen a szíved a szenvedélyed ! </a:t>
            </a:r>
            <a:br>
              <a:rPr lang="hu-HU" b="1" dirty="0" smtClean="0">
                <a:latin typeface="Bookman Old Style" pitchFamily="18" charset="0"/>
              </a:rPr>
            </a:br>
            <a:endParaRPr lang="hu-HU" dirty="0"/>
          </a:p>
        </p:txBody>
      </p:sp>
      <p:sp>
        <p:nvSpPr>
          <p:cNvPr id="3" name="Tartalom helye 2"/>
          <p:cNvSpPr>
            <a:spLocks noGrp="1"/>
          </p:cNvSpPr>
          <p:nvPr>
            <p:ph idx="1"/>
          </p:nvPr>
        </p:nvSpPr>
        <p:spPr/>
        <p:txBody>
          <a:bodyPr>
            <a:normAutofit fontScale="70000" lnSpcReduction="20000"/>
          </a:bodyPr>
          <a:lstStyle/>
          <a:p>
            <a:r>
              <a:rPr lang="hu-HU" b="1" dirty="0" smtClean="0"/>
              <a:t>Egészséges étrend</a:t>
            </a:r>
            <a:r>
              <a:rPr lang="hu-HU" dirty="0" smtClean="0"/>
              <a:t/>
            </a:r>
            <a:br>
              <a:rPr lang="hu-HU" dirty="0" smtClean="0"/>
            </a:br>
            <a:r>
              <a:rPr lang="hu-HU" dirty="0" smtClean="0"/>
              <a:t>Ahhoz, hogy egész életen át fiatal maradjon szívünk, a bevitt és az elégetett kalóriák egyensúlyára kell törekedni. Testmozgást és kiegyensúlyozott étrendet ajánlunk, mely elegendő gyümölcsöt, zöldséget, teljes kiőrlésű termékeket, sovány húst, halat, hüvelyes növényeket tartalmaz, csakúgy, mint alacsony zsírtartalmú, illetve zsírmentes élelmiszereket, telítetlen margarinokat, olajokat, mint a napraforgó, kukorica, repce vagy olíva.</a:t>
            </a:r>
          </a:p>
          <a:p>
            <a:r>
              <a:rPr lang="hu-HU" b="1" dirty="0" smtClean="0"/>
              <a:t>Mondjon nemet a dohányzásnak</a:t>
            </a:r>
            <a:r>
              <a:rPr lang="hu-HU" dirty="0" smtClean="0"/>
              <a:t/>
            </a:r>
            <a:br>
              <a:rPr lang="hu-HU" dirty="0" smtClean="0"/>
            </a:br>
            <a:r>
              <a:rPr lang="hu-HU" dirty="0" smtClean="0"/>
              <a:t>A dohányzás, vagy a dohány egyéb használata szintén fontos rizikófaktor, amit meg kell változtatni ahhoz, hogy szívünk fiatal maradhasson. A dohányzás abbahagyása csökkenti a vér koleszterinszintjét, a véralvadást, így az artériák hirtelen elzáródását (infarktus). Ha nem dohányzunk, akkor jó példát mutatunk, így üzenetünk a dohányzás veszélyeivel kapcsolatban a gyerekek számára tiszta és következetes.</a:t>
            </a:r>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encrypted-tbn3.gstatic.com/images?q=tbn:ANd9GcRx52WK6ykfkYcOFYaKI4AhYtFJKEmahfr65rJMLY-ec8e4cO7u"/>
          <p:cNvPicPr>
            <a:picLocks noChangeAspect="1" noChangeArrowheads="1"/>
          </p:cNvPicPr>
          <p:nvPr/>
        </p:nvPicPr>
        <p:blipFill>
          <a:blip r:embed="rId2"/>
          <a:srcRect/>
          <a:stretch>
            <a:fillRect/>
          </a:stretch>
        </p:blipFill>
        <p:spPr bwMode="auto">
          <a:xfrm>
            <a:off x="1643042" y="857232"/>
            <a:ext cx="6786610" cy="1714512"/>
          </a:xfrm>
          <a:prstGeom prst="rect">
            <a:avLst/>
          </a:prstGeom>
          <a:noFill/>
        </p:spPr>
      </p:pic>
      <p:pic>
        <p:nvPicPr>
          <p:cNvPr id="17414" name="Picture 6" descr="http://diaksport.eu/files/contentImages/s_130418151713867.jpg"/>
          <p:cNvPicPr>
            <a:picLocks noChangeAspect="1" noChangeArrowheads="1"/>
          </p:cNvPicPr>
          <p:nvPr/>
        </p:nvPicPr>
        <p:blipFill>
          <a:blip r:embed="rId3"/>
          <a:srcRect/>
          <a:stretch>
            <a:fillRect/>
          </a:stretch>
        </p:blipFill>
        <p:spPr bwMode="auto">
          <a:xfrm>
            <a:off x="1643042" y="2571744"/>
            <a:ext cx="6786610" cy="335758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smtClean="0">
                <a:latin typeface="Bookman Old Style" pitchFamily="18" charset="0"/>
              </a:rPr>
              <a:t>Legyen a szíved a szenvedélyed !</a:t>
            </a:r>
            <a:endParaRPr lang="hu-HU" dirty="0"/>
          </a:p>
        </p:txBody>
      </p:sp>
      <p:sp>
        <p:nvSpPr>
          <p:cNvPr id="3" name="Tartalom helye 2"/>
          <p:cNvSpPr>
            <a:spLocks noGrp="1"/>
          </p:cNvSpPr>
          <p:nvPr>
            <p:ph idx="1"/>
          </p:nvPr>
        </p:nvSpPr>
        <p:spPr/>
        <p:txBody>
          <a:bodyPr>
            <a:normAutofit fontScale="55000" lnSpcReduction="20000"/>
          </a:bodyPr>
          <a:lstStyle/>
          <a:p>
            <a:r>
              <a:rPr lang="hu-HU" dirty="0" smtClean="0"/>
              <a:t>A mozgáshiány jelentősen hozzájárul a szív öregedéséhez, csakúgy, mint az elhízáshoz, cukorbetegséghez, magas vérnyomáshoz. A szív egy olyan izom, amely igényli a rendszeres edzést, hogy minden egyes dobbanásával hatékonyan tudja pumpálni a vért.</a:t>
            </a:r>
          </a:p>
          <a:p>
            <a:r>
              <a:rPr lang="hu-HU" b="1" dirty="0" smtClean="0"/>
              <a:t>A rendszeres testmozgás és annak hatásai</a:t>
            </a:r>
            <a:r>
              <a:rPr lang="hu-HU" b="1" u="sng" dirty="0" smtClean="0"/>
              <a:t>:</a:t>
            </a:r>
            <a:r>
              <a:rPr lang="hu-HU" dirty="0" smtClean="0"/>
              <a:t> </a:t>
            </a:r>
          </a:p>
          <a:p>
            <a:pPr>
              <a:buNone/>
            </a:pPr>
            <a:r>
              <a:rPr lang="hu-HU" dirty="0" smtClean="0"/>
              <a:t>     segít lelassítani a szív és az agy artériáinak szűkülését, </a:t>
            </a:r>
          </a:p>
          <a:p>
            <a:pPr>
              <a:buNone/>
            </a:pPr>
            <a:r>
              <a:rPr lang="hu-HU" dirty="0" smtClean="0"/>
              <a:t>     ösztönzi a test fölösleges, felhalmozott zsírtartalékainak felhasználását, így elengedhetetlen a testsúlycsökkentésben, </a:t>
            </a:r>
          </a:p>
          <a:p>
            <a:pPr>
              <a:buNone/>
            </a:pPr>
            <a:r>
              <a:rPr lang="hu-HU" dirty="0" smtClean="0"/>
              <a:t>     javítja a koleszterinszintet azzal, hogy növeli a vérben a jó koleszterin (HDL) mennyiségét, </a:t>
            </a:r>
          </a:p>
          <a:p>
            <a:pPr>
              <a:buNone/>
            </a:pPr>
            <a:r>
              <a:rPr lang="hu-HU" dirty="0" smtClean="0"/>
              <a:t>     fenntartja a normális vércukorszintet, javítja a cukorbetegséget (diabétesz), </a:t>
            </a:r>
          </a:p>
          <a:p>
            <a:pPr>
              <a:buNone/>
            </a:pPr>
            <a:r>
              <a:rPr lang="hu-HU" dirty="0" smtClean="0"/>
              <a:t>     csökkenti a magas vérnyomást, </a:t>
            </a:r>
          </a:p>
          <a:p>
            <a:pPr>
              <a:buNone/>
            </a:pPr>
            <a:r>
              <a:rPr lang="hu-HU" dirty="0" smtClean="0"/>
              <a:t>     segít leszokni a dohányzásról </a:t>
            </a:r>
          </a:p>
          <a:p>
            <a:r>
              <a:rPr lang="hu-HU" dirty="0" smtClean="0"/>
              <a:t>Kezdje a testmozgást lassan, majd ahogy szíve erősödik, növelje az időtartamot, intenzitást, és a gyakorlatok gyakoriságát. Felnőtteknek 30, gyermekeknek 60 perc mozgás csökkenti a rizikófaktorokat. Habár a legtöbb ember számára teljesen biztonságos a fizikai mozgás, néha nem árt az orvos tanácsát kérni előtte.</a:t>
            </a:r>
          </a:p>
          <a:p>
            <a:endParaRPr lang="hu-H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apforduló">
  <a:themeElements>
    <a:clrScheme name="Fényűző">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apfordul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Napfordul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96</TotalTime>
  <Words>569</Words>
  <Application>Microsoft Office PowerPoint</Application>
  <PresentationFormat>Diavetítés a képernyőre (4:3 oldalarány)</PresentationFormat>
  <Paragraphs>25</Paragraphs>
  <Slides>10</Slides>
  <Notes>0</Notes>
  <HiddenSlides>0</HiddenSlides>
  <MMClips>0</MMClips>
  <ScaleCrop>false</ScaleCrop>
  <HeadingPairs>
    <vt:vector size="4" baseType="variant">
      <vt:variant>
        <vt:lpstr>Téma</vt:lpstr>
      </vt:variant>
      <vt:variant>
        <vt:i4>1</vt:i4>
      </vt:variant>
      <vt:variant>
        <vt:lpstr>Diacímek</vt:lpstr>
      </vt:variant>
      <vt:variant>
        <vt:i4>10</vt:i4>
      </vt:variant>
    </vt:vector>
  </HeadingPairs>
  <TitlesOfParts>
    <vt:vector size="11" baseType="lpstr">
      <vt:lpstr>Napforduló</vt:lpstr>
      <vt:lpstr>Szívünk napja- a Szív Világnapja</vt:lpstr>
      <vt:lpstr>2. dia</vt:lpstr>
      <vt:lpstr>Legyen a szíved a szenvedélyed !</vt:lpstr>
      <vt:lpstr>4. dia</vt:lpstr>
      <vt:lpstr>Legyen a szíved a szenvedélyed !</vt:lpstr>
      <vt:lpstr>6. dia</vt:lpstr>
      <vt:lpstr> Legyen a szíved a szenvedélyed !  </vt:lpstr>
      <vt:lpstr>8. dia</vt:lpstr>
      <vt:lpstr>Legyen a szíved a szenvedélyed !</vt:lpstr>
      <vt:lpstr>Legyen a szíved a szenvedélyed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Szívünk napja- a Szív Világnapja</dc:title>
  <dc:creator>alinori</dc:creator>
  <cp:lastModifiedBy>alinori</cp:lastModifiedBy>
  <cp:revision>19</cp:revision>
  <dcterms:created xsi:type="dcterms:W3CDTF">2014-09-08T16:50:26Z</dcterms:created>
  <dcterms:modified xsi:type="dcterms:W3CDTF">2014-09-09T17:20:55Z</dcterms:modified>
</cp:coreProperties>
</file>